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theme/theme4.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1" r:id="rId2"/>
  </p:sldMasterIdLst>
  <p:notesMasterIdLst>
    <p:notesMasterId r:id="rId32"/>
  </p:notesMasterIdLst>
  <p:handoutMasterIdLst>
    <p:handoutMasterId r:id="rId33"/>
  </p:handoutMasterIdLst>
  <p:sldIdLst>
    <p:sldId id="609" r:id="rId3"/>
    <p:sldId id="553" r:id="rId4"/>
    <p:sldId id="713" r:id="rId5"/>
    <p:sldId id="767" r:id="rId6"/>
    <p:sldId id="768" r:id="rId7"/>
    <p:sldId id="769" r:id="rId8"/>
    <p:sldId id="716" r:id="rId9"/>
    <p:sldId id="764" r:id="rId10"/>
    <p:sldId id="765" r:id="rId11"/>
    <p:sldId id="766" r:id="rId12"/>
    <p:sldId id="719" r:id="rId13"/>
    <p:sldId id="720" r:id="rId14"/>
    <p:sldId id="721" r:id="rId15"/>
    <p:sldId id="773" r:id="rId16"/>
    <p:sldId id="759" r:id="rId17"/>
    <p:sldId id="722" r:id="rId18"/>
    <p:sldId id="771" r:id="rId19"/>
    <p:sldId id="770" r:id="rId20"/>
    <p:sldId id="772" r:id="rId21"/>
    <p:sldId id="775" r:id="rId22"/>
    <p:sldId id="774" r:id="rId23"/>
    <p:sldId id="776" r:id="rId24"/>
    <p:sldId id="724" r:id="rId25"/>
    <p:sldId id="708" r:id="rId26"/>
    <p:sldId id="725" r:id="rId27"/>
    <p:sldId id="763" r:id="rId28"/>
    <p:sldId id="762" r:id="rId29"/>
    <p:sldId id="792" r:id="rId30"/>
    <p:sldId id="665" r:id="rId31"/>
  </p:sldIdLst>
  <p:sldSz cx="9144000" cy="6858000" type="screen4x3"/>
  <p:notesSz cx="6858000" cy="9144000"/>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2480" autoAdjust="0"/>
    <p:restoredTop sz="98825" autoAdjust="0"/>
  </p:normalViewPr>
  <p:slideViewPr>
    <p:cSldViewPr snapToGrid="0">
      <p:cViewPr varScale="1">
        <p:scale>
          <a:sx n="72" d="100"/>
          <a:sy n="72" d="100"/>
        </p:scale>
        <p:origin x="-552"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buFontTx/>
              <a:buNone/>
              <a:defRPr sz="1200"/>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0" hangingPunct="0">
              <a:buFontTx/>
              <a:buNone/>
              <a:defRPr sz="1200"/>
            </a:lvl1pPr>
          </a:lstStyle>
          <a:p>
            <a:pPr>
              <a:defRPr/>
            </a:pPr>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0" hangingPunct="0">
              <a:buFontTx/>
              <a:buNone/>
              <a:defRPr sz="1200"/>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pPr>
              <a:defRPr/>
            </a:pPr>
            <a:fld id="{5A6C2324-5CC8-494C-BC63-F4F3332902C3}"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6386" name="页眉占位符 1"/>
          <p:cNvSpPr>
            <a:spLocks noGrp="1" noChangeArrowheads="1"/>
          </p:cNvSpPr>
          <p:nvPr>
            <p:ph type="hdr" sz="quarter"/>
          </p:nvPr>
        </p:nvSpPr>
        <p:spPr bwMode="auto">
          <a:xfrm>
            <a:off x="0" y="0"/>
            <a:ext cx="2971800" cy="457200"/>
          </a:xfrm>
          <a:prstGeom prst="rect">
            <a:avLst/>
          </a:prstGeom>
          <a:noFill/>
          <a:ln>
            <a:noFill/>
          </a:ln>
        </p:spPr>
        <p:txBody>
          <a:bodyPr vert="horz" wrap="square" lIns="91440" tIns="45720" rIns="91440" bIns="45720" numCol="1" anchor="t" anchorCtr="0" compatLnSpc="1"/>
          <a:lstStyle>
            <a:lvl1pPr eaLnBrk="0" hangingPunct="0">
              <a:buFontTx/>
              <a:buNone/>
              <a:defRPr sz="1200">
                <a:ea typeface="宋体" panose="02010600030101010101" pitchFamily="2" charset="-122"/>
              </a:defRPr>
            </a:lvl1pPr>
          </a:lstStyle>
          <a:p>
            <a:pPr>
              <a:defRPr/>
            </a:pPr>
            <a:endParaRPr lang="zh-CN" altLang="en-US"/>
          </a:p>
        </p:txBody>
      </p:sp>
      <p:sp>
        <p:nvSpPr>
          <p:cNvPr id="16387" name="日期占位符 2"/>
          <p:cNvSpPr>
            <a:spLocks noGrp="1" noChangeArrowheads="1"/>
          </p:cNvSpPr>
          <p:nvPr>
            <p:ph type="dt" idx="1"/>
          </p:nvPr>
        </p:nvSpPr>
        <p:spPr bwMode="auto">
          <a:xfrm>
            <a:off x="3884613" y="0"/>
            <a:ext cx="2971800" cy="457200"/>
          </a:xfrm>
          <a:prstGeom prst="rect">
            <a:avLst/>
          </a:prstGeom>
          <a:noFill/>
          <a:ln>
            <a:noFill/>
          </a:ln>
        </p:spPr>
        <p:txBody>
          <a:bodyPr vert="horz" wrap="square" lIns="91440" tIns="45720" rIns="91440" bIns="45720" numCol="1" anchor="t" anchorCtr="0" compatLnSpc="1"/>
          <a:lstStyle>
            <a:lvl1pPr algn="r" eaLnBrk="0" hangingPunct="0">
              <a:buFontTx/>
              <a:buNone/>
              <a:defRPr sz="1200">
                <a:ea typeface="宋体" panose="02010600030101010101" pitchFamily="2" charset="-122"/>
              </a:defRPr>
            </a:lvl1pPr>
          </a:lstStyle>
          <a:p>
            <a:pPr>
              <a:defRPr/>
            </a:pPr>
            <a:endParaRPr lang="zh-CN" altLang="en-US"/>
          </a:p>
        </p:txBody>
      </p:sp>
      <p:sp>
        <p:nvSpPr>
          <p:cNvPr id="38916" name="幻灯片图像占位符 3"/>
          <p:cNvSpPr>
            <a:spLocks noGrp="1" noRot="1" noChangeAspect="1" noChangeArrowheads="1"/>
          </p:cNvSpPr>
          <p:nvPr>
            <p:ph type="sldImg" idx="4294967295"/>
          </p:nvPr>
        </p:nvSpPr>
        <p:spPr bwMode="auto">
          <a:xfrm>
            <a:off x="1143000" y="685800"/>
            <a:ext cx="4572000" cy="3429000"/>
          </a:xfrm>
          <a:prstGeom prst="rect">
            <a:avLst/>
          </a:prstGeom>
          <a:noFill/>
          <a:ln w="12700">
            <a:noFill/>
            <a:miter lim="800000"/>
          </a:ln>
        </p:spPr>
      </p:sp>
      <p:sp>
        <p:nvSpPr>
          <p:cNvPr id="16389" name="备注占位符 4"/>
          <p:cNvSpPr>
            <a:spLocks noGrp="1" noChangeArrowheads="1"/>
          </p:cNvSpPr>
          <p:nvPr>
            <p:ph type="body" sz="quarter" idx="3"/>
          </p:nvPr>
        </p:nvSpPr>
        <p:spPr bwMode="auto">
          <a:xfrm>
            <a:off x="685800" y="4343400"/>
            <a:ext cx="5486400" cy="4114800"/>
          </a:xfrm>
          <a:prstGeom prst="rect">
            <a:avLst/>
          </a:prstGeom>
          <a:noFill/>
          <a:ln>
            <a:noFill/>
          </a:ln>
        </p:spPr>
        <p:txBody>
          <a:bodyPr vert="horz" wrap="square" lIns="91440" tIns="45720" rIns="91440" bIns="45720" numCol="1" anchor="ctr" anchorCtr="0" compatLnSpc="1"/>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16390" name="页脚占位符 5"/>
          <p:cNvSpPr>
            <a:spLocks noGrp="1" noChangeArrowheads="1"/>
          </p:cNvSpPr>
          <p:nvPr>
            <p:ph type="ftr" sz="quarter" idx="4"/>
          </p:nvPr>
        </p:nvSpPr>
        <p:spPr bwMode="auto">
          <a:xfrm>
            <a:off x="0" y="8685213"/>
            <a:ext cx="2971800" cy="457200"/>
          </a:xfrm>
          <a:prstGeom prst="rect">
            <a:avLst/>
          </a:prstGeom>
          <a:noFill/>
          <a:ln>
            <a:noFill/>
          </a:ln>
        </p:spPr>
        <p:txBody>
          <a:bodyPr vert="horz" wrap="square" lIns="91440" tIns="45720" rIns="91440" bIns="45720" numCol="1" anchor="b" anchorCtr="0" compatLnSpc="1"/>
          <a:lstStyle>
            <a:lvl1pPr eaLnBrk="0" hangingPunct="0">
              <a:buFontTx/>
              <a:buNone/>
              <a:defRPr sz="1200">
                <a:ea typeface="宋体" panose="02010600030101010101" pitchFamily="2" charset="-122"/>
              </a:defRPr>
            </a:lvl1pPr>
          </a:lstStyle>
          <a:p>
            <a:pPr>
              <a:defRPr/>
            </a:pPr>
            <a:endParaRPr lang="zh-CN" altLang="en-US"/>
          </a:p>
        </p:txBody>
      </p:sp>
      <p:sp>
        <p:nvSpPr>
          <p:cNvPr id="16391" name="灯片编号占位符 6"/>
          <p:cNvSpPr>
            <a:spLocks noGrp="1" noChangeArrowheads="1"/>
          </p:cNvSpPr>
          <p:nvPr>
            <p:ph type="sldNum" sz="quarter" idx="5"/>
          </p:nvPr>
        </p:nvSpPr>
        <p:spPr bwMode="auto">
          <a:xfrm>
            <a:off x="3884613" y="8685213"/>
            <a:ext cx="2971800" cy="457200"/>
          </a:xfrm>
          <a:prstGeom prst="rect">
            <a:avLst/>
          </a:prstGeom>
          <a:noFill/>
          <a:ln>
            <a:noFill/>
          </a:ln>
        </p:spPr>
        <p:txBody>
          <a:bodyPr vert="horz" wrap="square" lIns="91440" tIns="45720" rIns="91440" bIns="45720" numCol="1" anchor="b" anchorCtr="0" compatLnSpc="1"/>
          <a:lstStyle>
            <a:lvl1pPr algn="r">
              <a:defRPr sz="1200"/>
            </a:lvl1pPr>
          </a:lstStyle>
          <a:p>
            <a:pPr>
              <a:defRPr/>
            </a:pPr>
            <a:fld id="{D96892D2-A4E8-4C12-B802-4459BBC6A337}"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2_空白">
    <p:spTree>
      <p:nvGrpSpPr>
        <p:cNvPr id="1" name=""/>
        <p:cNvGrpSpPr/>
        <p:nvPr/>
      </p:nvGrpSpPr>
      <p:grpSpPr>
        <a:xfrm>
          <a:off x="0" y="0"/>
          <a:ext cx="0" cy="0"/>
          <a:chOff x="0" y="0"/>
          <a:chExt cx="0" cy="0"/>
        </a:xfrm>
      </p:grpSpPr>
      <p:pic>
        <p:nvPicPr>
          <p:cNvPr id="2" name="图片 3"/>
          <p:cNvPicPr>
            <a:picLocks noChangeAspect="1" noChangeArrowheads="1"/>
          </p:cNvPicPr>
          <p:nvPr userDrawn="1"/>
        </p:nvPicPr>
        <p:blipFill>
          <a:blip r:embed="rId2" cstate="print"/>
          <a:srcRect/>
          <a:stretch>
            <a:fillRect/>
          </a:stretch>
        </p:blipFill>
        <p:spPr bwMode="auto">
          <a:xfrm>
            <a:off x="0" y="4763"/>
            <a:ext cx="9144000" cy="6848475"/>
          </a:xfrm>
          <a:prstGeom prst="rect">
            <a:avLst/>
          </a:prstGeom>
          <a:noFill/>
          <a:ln w="9525">
            <a:noFill/>
            <a:miter lim="800000"/>
            <a:headEnd/>
            <a:tailEnd/>
          </a:ln>
        </p:spPr>
      </p:pic>
      <p:sp>
        <p:nvSpPr>
          <p:cNvPr id="3" name="TextBox 15"/>
          <p:cNvSpPr txBox="1">
            <a:spLocks noChangeArrowheads="1"/>
          </p:cNvSpPr>
          <p:nvPr/>
        </p:nvSpPr>
        <p:spPr bwMode="auto">
          <a:xfrm>
            <a:off x="8618538" y="6183313"/>
            <a:ext cx="520700" cy="307975"/>
          </a:xfrm>
          <a:prstGeom prst="rect">
            <a:avLst/>
          </a:prstGeom>
          <a:noFill/>
          <a:ln w="9525">
            <a:noFill/>
            <a:miter lim="800000"/>
          </a:ln>
        </p:spPr>
        <p:txBody>
          <a:bodyPr wrap="none">
            <a:spAutoFit/>
          </a:bodyPr>
          <a:lstStyle/>
          <a:p>
            <a:pPr algn="ctr">
              <a:defRPr/>
            </a:pPr>
            <a:r>
              <a:rPr lang="en-US" altLang="zh-CN" sz="1400">
                <a:latin typeface="Arial" panose="020B0604020202020204" pitchFamily="34" charset="0"/>
              </a:rPr>
              <a:t>-</a:t>
            </a:r>
            <a:fld id="{4A178F74-8090-4861-B335-EF9A7F2E06BD}" type="slidenum">
              <a:rPr lang="zh-CN" altLang="en-US" sz="1400">
                <a:latin typeface="Arial" panose="020B0604020202020204" pitchFamily="34" charset="0"/>
              </a:rPr>
              <a:pPr algn="ctr">
                <a:defRPr/>
              </a:pPr>
              <a:t>‹#›</a:t>
            </a:fld>
            <a:r>
              <a:rPr lang="en-US" altLang="zh-CN" sz="1400">
                <a:latin typeface="Arial" panose="020B0604020202020204" pitchFamily="34" charset="0"/>
              </a:rPr>
              <a:t>-</a:t>
            </a:r>
            <a:endParaRPr lang="zh-CN" altLang="en-US" sz="1400">
              <a:latin typeface="Arial" panose="020B0604020202020204" pitchFamily="34" charset="0"/>
              <a:ea typeface="微软雅黑" panose="020B0503020204020204" pitchFamily="34" charset="-122"/>
            </a:endParaRPr>
          </a:p>
        </p:txBody>
      </p:sp>
      <p:sp>
        <p:nvSpPr>
          <p:cNvPr id="4" name="任意多边形 3"/>
          <p:cNvSpPr/>
          <p:nvPr/>
        </p:nvSpPr>
        <p:spPr bwMode="auto">
          <a:xfrm>
            <a:off x="200025" y="92075"/>
            <a:ext cx="838200" cy="525463"/>
          </a:xfrm>
          <a:custGeom>
            <a:avLst/>
            <a:gdLst>
              <a:gd name="connsiteX0" fmla="*/ 0 w 864000"/>
              <a:gd name="connsiteY0" fmla="*/ 0 h 864000"/>
              <a:gd name="connsiteX1" fmla="*/ 864000 w 864000"/>
              <a:gd name="connsiteY1" fmla="*/ 0 h 864000"/>
              <a:gd name="connsiteX2" fmla="*/ 864000 w 864000"/>
              <a:gd name="connsiteY2" fmla="*/ 261737 h 864000"/>
              <a:gd name="connsiteX3" fmla="*/ 751007 w 864000"/>
              <a:gd name="connsiteY3" fmla="*/ 261737 h 864000"/>
              <a:gd name="connsiteX4" fmla="*/ 751007 w 864000"/>
              <a:gd name="connsiteY4" fmla="*/ 112993 h 864000"/>
              <a:gd name="connsiteX5" fmla="*/ 112993 w 864000"/>
              <a:gd name="connsiteY5" fmla="*/ 112993 h 864000"/>
              <a:gd name="connsiteX6" fmla="*/ 112993 w 864000"/>
              <a:gd name="connsiteY6" fmla="*/ 751007 h 864000"/>
              <a:gd name="connsiteX7" fmla="*/ 246681 w 864000"/>
              <a:gd name="connsiteY7" fmla="*/ 751007 h 864000"/>
              <a:gd name="connsiteX8" fmla="*/ 246681 w 864000"/>
              <a:gd name="connsiteY8" fmla="*/ 864000 h 864000"/>
              <a:gd name="connsiteX9" fmla="*/ 0 w 864000"/>
              <a:gd name="connsiteY9" fmla="*/ 864000 h 8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4000" h="864000">
                <a:moveTo>
                  <a:pt x="0" y="0"/>
                </a:moveTo>
                <a:lnTo>
                  <a:pt x="864000" y="0"/>
                </a:lnTo>
                <a:lnTo>
                  <a:pt x="864000" y="261737"/>
                </a:lnTo>
                <a:lnTo>
                  <a:pt x="751007" y="261737"/>
                </a:lnTo>
                <a:lnTo>
                  <a:pt x="751007" y="112993"/>
                </a:lnTo>
                <a:lnTo>
                  <a:pt x="112993" y="112993"/>
                </a:lnTo>
                <a:lnTo>
                  <a:pt x="112993" y="751007"/>
                </a:lnTo>
                <a:lnTo>
                  <a:pt x="246681" y="751007"/>
                </a:lnTo>
                <a:lnTo>
                  <a:pt x="246681" y="864000"/>
                </a:lnTo>
                <a:lnTo>
                  <a:pt x="0" y="864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5" name="Date Placeholder 3"/>
          <p:cNvSpPr>
            <a:spLocks noGrp="1" noChangeArrowheads="1"/>
          </p:cNvSpPr>
          <p:nvPr>
            <p:ph type="dt" sz="half" idx="10"/>
          </p:nvPr>
        </p:nvSpPr>
        <p:spPr/>
        <p:txBody>
          <a:bodyPr/>
          <a:lstStyle>
            <a:lvl1pPr>
              <a:defRPr/>
            </a:lvl1pPr>
          </a:lstStyle>
          <a:p>
            <a:pPr>
              <a:defRPr/>
            </a:pP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4" name="Picture 5" descr="I:\期权部任务\郑商所宣传材料\培训ppt\模板图片\背景3.png"/>
          <p:cNvPicPr>
            <a:picLocks noChangeAspect="1" noChangeArrowheads="1"/>
          </p:cNvPicPr>
          <p:nvPr userDrawn="1"/>
        </p:nvPicPr>
        <p:blipFill>
          <a:blip r:embed="rId2" cstate="print"/>
          <a:srcRect r="-154" b="4312"/>
          <a:stretch>
            <a:fillRect/>
          </a:stretch>
        </p:blipFill>
        <p:spPr bwMode="auto">
          <a:xfrm>
            <a:off x="0" y="25400"/>
            <a:ext cx="9144000" cy="6832600"/>
          </a:xfrm>
          <a:prstGeom prst="rect">
            <a:avLst/>
          </a:prstGeom>
          <a:noFill/>
          <a:ln w="9525">
            <a:noFill/>
            <a:miter lim="800000"/>
            <a:headEnd/>
            <a:tailEnd/>
          </a:ln>
        </p:spPr>
      </p:pic>
      <p:sp>
        <p:nvSpPr>
          <p:cNvPr id="5" name="矩形 4"/>
          <p:cNvSpPr/>
          <p:nvPr/>
        </p:nvSpPr>
        <p:spPr>
          <a:xfrm>
            <a:off x="7667625" y="188913"/>
            <a:ext cx="1368425" cy="6477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pic>
        <p:nvPicPr>
          <p:cNvPr id="6" name="Picture 5" descr="C:\Users\user\Desktop\图片素材\期权部卡通\QQ图片20140717221218 副本副本 副本副本.JPG"/>
          <p:cNvPicPr>
            <a:picLocks noChangeAspect="1" noChangeArrowheads="1"/>
          </p:cNvPicPr>
          <p:nvPr userDrawn="1"/>
        </p:nvPicPr>
        <p:blipFill>
          <a:blip r:embed="rId3" cstate="print"/>
          <a:srcRect/>
          <a:stretch>
            <a:fillRect/>
          </a:stretch>
        </p:blipFill>
        <p:spPr bwMode="auto">
          <a:xfrm>
            <a:off x="7953375" y="15875"/>
            <a:ext cx="1008063" cy="1228725"/>
          </a:xfrm>
          <a:prstGeom prst="rect">
            <a:avLst/>
          </a:prstGeom>
          <a:noFill/>
          <a:ln w="9525">
            <a:noFill/>
            <a:miter lim="800000"/>
            <a:headEnd/>
            <a:tailEnd/>
          </a:ln>
        </p:spPr>
      </p:pic>
      <p:pic>
        <p:nvPicPr>
          <p:cNvPr id="7" name="Picture 8"/>
          <p:cNvPicPr>
            <a:picLocks noChangeAspect="1" noChangeArrowheads="1"/>
          </p:cNvPicPr>
          <p:nvPr userDrawn="1"/>
        </p:nvPicPr>
        <p:blipFill>
          <a:blip r:embed="rId4" cstate="print"/>
          <a:srcRect r="22580"/>
          <a:stretch>
            <a:fillRect/>
          </a:stretch>
        </p:blipFill>
        <p:spPr bwMode="auto">
          <a:xfrm>
            <a:off x="7164388" y="5618163"/>
            <a:ext cx="1979612" cy="1204912"/>
          </a:xfrm>
          <a:prstGeom prst="rect">
            <a:avLst/>
          </a:prstGeom>
          <a:noFill/>
          <a:ln w="9525">
            <a:noFill/>
            <a:miter lim="800000"/>
            <a:headEnd/>
            <a:tailEnd/>
          </a:ln>
        </p:spPr>
      </p:pic>
      <p:pic>
        <p:nvPicPr>
          <p:cNvPr id="8" name="Picture 4" descr="C:\Users\user\Desktop\Logo\永安logo横简.jpg"/>
          <p:cNvPicPr>
            <a:picLocks noChangeAspect="1" noChangeArrowheads="1"/>
          </p:cNvPicPr>
          <p:nvPr userDrawn="1"/>
        </p:nvPicPr>
        <p:blipFill>
          <a:blip r:embed="rId5" cstate="print"/>
          <a:srcRect/>
          <a:stretch>
            <a:fillRect/>
          </a:stretch>
        </p:blipFill>
        <p:spPr bwMode="auto">
          <a:xfrm>
            <a:off x="8367713" y="5768975"/>
            <a:ext cx="735012" cy="190500"/>
          </a:xfrm>
          <a:prstGeom prst="rect">
            <a:avLst/>
          </a:prstGeom>
          <a:noFill/>
          <a:ln w="9525">
            <a:noFill/>
            <a:miter lim="800000"/>
            <a:headEnd/>
            <a:tailEnd/>
          </a:ln>
        </p:spPr>
      </p:pic>
      <p:pic>
        <p:nvPicPr>
          <p:cNvPr id="9" name="Picture 12" descr="http://img.web07.cn/UpPic/Png/201408/19/159520191758333.png"/>
          <p:cNvPicPr>
            <a:picLocks noChangeAspect="1" noChangeArrowheads="1"/>
          </p:cNvPicPr>
          <p:nvPr userDrawn="1"/>
        </p:nvPicPr>
        <p:blipFill>
          <a:blip r:embed="rId6" cstate="print"/>
          <a:srcRect/>
          <a:stretch>
            <a:fillRect/>
          </a:stretch>
        </p:blipFill>
        <p:spPr bwMode="auto">
          <a:xfrm>
            <a:off x="8080375" y="6229350"/>
            <a:ext cx="593725" cy="593725"/>
          </a:xfrm>
          <a:prstGeom prst="rect">
            <a:avLst/>
          </a:prstGeom>
          <a:noFill/>
          <a:ln w="9525">
            <a:noFill/>
            <a:miter lim="800000"/>
            <a:headEnd/>
            <a:tailEnd/>
          </a:ln>
        </p:spPr>
      </p:pic>
      <p:sp>
        <p:nvSpPr>
          <p:cNvPr id="28" name="标题 1"/>
          <p:cNvSpPr>
            <a:spLocks noGrp="1"/>
          </p:cNvSpPr>
          <p:nvPr>
            <p:ph type="title"/>
          </p:nvPr>
        </p:nvSpPr>
        <p:spPr>
          <a:xfrm>
            <a:off x="380992" y="548680"/>
            <a:ext cx="7143336" cy="864096"/>
          </a:xfrm>
        </p:spPr>
        <p:txBody>
          <a:bodyPr/>
          <a:lstStyle>
            <a:lvl1pPr algn="l">
              <a:defRPr b="1"/>
            </a:lvl1pPr>
          </a:lstStyle>
          <a:p>
            <a:r>
              <a:rPr lang="zh-CN" altLang="en-US" noProof="1" smtClean="0"/>
              <a:t>单击此处编辑母版标题样式</a:t>
            </a:r>
            <a:endParaRPr lang="zh-CN" altLang="en-US" noProof="1"/>
          </a:p>
        </p:txBody>
      </p:sp>
      <p:sp>
        <p:nvSpPr>
          <p:cNvPr id="29" name="内容占位符 2"/>
          <p:cNvSpPr>
            <a:spLocks noGrp="1"/>
          </p:cNvSpPr>
          <p:nvPr>
            <p:ph idx="1"/>
          </p:nvPr>
        </p:nvSpPr>
        <p:spPr>
          <a:xfrm>
            <a:off x="370648" y="1533946"/>
            <a:ext cx="8449824" cy="4559350"/>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10" name="日期占位符 1"/>
          <p:cNvSpPr>
            <a:spLocks noGrp="1"/>
          </p:cNvSpPr>
          <p:nvPr>
            <p:ph type="dt" sz="half" idx="10"/>
          </p:nvPr>
        </p:nvSpPr>
        <p:spPr/>
        <p:txBody>
          <a:bodyPr/>
          <a:lstStyle>
            <a:lvl1pPr>
              <a:defRPr/>
            </a:lvl1pPr>
          </a:lstStyle>
          <a:p>
            <a:pPr>
              <a:defRPr/>
            </a:pP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p:txBody>
          <a:bodyPr/>
          <a:lstStyle>
            <a:lvl1pPr>
              <a:defRPr/>
            </a:lvl1pPr>
          </a:lstStyle>
          <a:p>
            <a:pPr>
              <a:defRPr/>
            </a:pPr>
            <a:endParaRPr lang="zh-CN" altLang="en-US"/>
          </a:p>
        </p:txBody>
      </p:sp>
      <p:sp>
        <p:nvSpPr>
          <p:cNvPr id="3" name="Footer Placeholder 4"/>
          <p:cNvSpPr>
            <a:spLocks noGrp="1" noChangeArrowheads="1"/>
          </p:cNvSpPr>
          <p:nvPr>
            <p:ph type="ftr" sz="quarter" idx="11"/>
          </p:nvPr>
        </p:nvSpPr>
        <p:spPr/>
        <p:txBody>
          <a:bodyPr/>
          <a:lstStyle>
            <a:lvl1pPr>
              <a:defRPr/>
            </a:lvl1pPr>
          </a:lstStyle>
          <a:p>
            <a:pPr>
              <a:defRPr/>
            </a:pPr>
            <a:endParaRPr lang="zh-CN" altLang="en-US"/>
          </a:p>
        </p:txBody>
      </p:sp>
      <p:sp>
        <p:nvSpPr>
          <p:cNvPr id="4" name="Slide Number Placeholder 5"/>
          <p:cNvSpPr>
            <a:spLocks noGrp="1" noChangeArrowheads="1"/>
          </p:cNvSpPr>
          <p:nvPr>
            <p:ph type="sldNum" sz="quarter" idx="12"/>
          </p:nvPr>
        </p:nvSpPr>
        <p:spPr/>
        <p:txBody>
          <a:bodyPr/>
          <a:lstStyle>
            <a:lvl1pPr>
              <a:defRPr/>
            </a:lvl1pPr>
          </a:lstStyle>
          <a:p>
            <a:pPr>
              <a:defRPr/>
            </a:pPr>
            <a:fld id="{8D923558-4B88-467E-BD86-4E571992B833}"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空白">
    <p:spTree>
      <p:nvGrpSpPr>
        <p:cNvPr id="1" name=""/>
        <p:cNvGrpSpPr/>
        <p:nvPr/>
      </p:nvGrpSpPr>
      <p:grpSpPr>
        <a:xfrm>
          <a:off x="0" y="0"/>
          <a:ext cx="0" cy="0"/>
          <a:chOff x="0" y="0"/>
          <a:chExt cx="0" cy="0"/>
        </a:xfrm>
      </p:grpSpPr>
      <p:pic>
        <p:nvPicPr>
          <p:cNvPr id="2" name="图片 3"/>
          <p:cNvPicPr>
            <a:picLocks noChangeAspect="1" noChangeArrowheads="1"/>
          </p:cNvPicPr>
          <p:nvPr userDrawn="1"/>
        </p:nvPicPr>
        <p:blipFill>
          <a:blip r:embed="rId2" cstate="print"/>
          <a:srcRect/>
          <a:stretch>
            <a:fillRect/>
          </a:stretch>
        </p:blipFill>
        <p:spPr bwMode="auto">
          <a:xfrm>
            <a:off x="0" y="4763"/>
            <a:ext cx="9144000" cy="6848475"/>
          </a:xfrm>
          <a:prstGeom prst="rect">
            <a:avLst/>
          </a:prstGeom>
          <a:noFill/>
          <a:ln w="9525">
            <a:noFill/>
            <a:miter lim="800000"/>
            <a:headEnd/>
            <a:tailEnd/>
          </a:ln>
        </p:spPr>
      </p:pic>
      <p:sp>
        <p:nvSpPr>
          <p:cNvPr id="3" name="TextBox 15"/>
          <p:cNvSpPr txBox="1">
            <a:spLocks noChangeArrowheads="1"/>
          </p:cNvSpPr>
          <p:nvPr/>
        </p:nvSpPr>
        <p:spPr bwMode="auto">
          <a:xfrm>
            <a:off x="8618538" y="6183313"/>
            <a:ext cx="520700" cy="307975"/>
          </a:xfrm>
          <a:prstGeom prst="rect">
            <a:avLst/>
          </a:prstGeom>
          <a:noFill/>
          <a:ln w="9525">
            <a:noFill/>
            <a:miter lim="800000"/>
          </a:ln>
        </p:spPr>
        <p:txBody>
          <a:bodyPr wrap="none">
            <a:spAutoFit/>
          </a:bodyPr>
          <a:lstStyle/>
          <a:p>
            <a:pPr algn="ctr">
              <a:defRPr/>
            </a:pPr>
            <a:r>
              <a:rPr lang="en-US" altLang="zh-CN" sz="1400">
                <a:latin typeface="Arial" panose="020B0604020202020204" pitchFamily="34" charset="0"/>
              </a:rPr>
              <a:t>-</a:t>
            </a:r>
            <a:fld id="{27739DBF-648A-4196-94C0-DA6EF963E313}" type="slidenum">
              <a:rPr lang="zh-CN" altLang="en-US" sz="1400">
                <a:latin typeface="Arial" panose="020B0604020202020204" pitchFamily="34" charset="0"/>
              </a:rPr>
              <a:pPr algn="ctr">
                <a:defRPr/>
              </a:pPr>
              <a:t>‹#›</a:t>
            </a:fld>
            <a:r>
              <a:rPr lang="en-US" altLang="zh-CN" sz="1400">
                <a:latin typeface="Arial" panose="020B0604020202020204" pitchFamily="34" charset="0"/>
              </a:rPr>
              <a:t>-</a:t>
            </a:r>
            <a:endParaRPr lang="zh-CN" altLang="en-US" sz="1400">
              <a:latin typeface="Arial" panose="020B0604020202020204" pitchFamily="34" charset="0"/>
              <a:ea typeface="微软雅黑" panose="020B0503020204020204" pitchFamily="34" charset="-122"/>
            </a:endParaRPr>
          </a:p>
        </p:txBody>
      </p:sp>
      <p:sp>
        <p:nvSpPr>
          <p:cNvPr id="4" name="任意多边形 3"/>
          <p:cNvSpPr/>
          <p:nvPr/>
        </p:nvSpPr>
        <p:spPr bwMode="auto">
          <a:xfrm>
            <a:off x="200025" y="92075"/>
            <a:ext cx="838200" cy="525463"/>
          </a:xfrm>
          <a:custGeom>
            <a:avLst/>
            <a:gdLst>
              <a:gd name="connsiteX0" fmla="*/ 0 w 864000"/>
              <a:gd name="connsiteY0" fmla="*/ 0 h 864000"/>
              <a:gd name="connsiteX1" fmla="*/ 864000 w 864000"/>
              <a:gd name="connsiteY1" fmla="*/ 0 h 864000"/>
              <a:gd name="connsiteX2" fmla="*/ 864000 w 864000"/>
              <a:gd name="connsiteY2" fmla="*/ 261737 h 864000"/>
              <a:gd name="connsiteX3" fmla="*/ 751007 w 864000"/>
              <a:gd name="connsiteY3" fmla="*/ 261737 h 864000"/>
              <a:gd name="connsiteX4" fmla="*/ 751007 w 864000"/>
              <a:gd name="connsiteY4" fmla="*/ 112993 h 864000"/>
              <a:gd name="connsiteX5" fmla="*/ 112993 w 864000"/>
              <a:gd name="connsiteY5" fmla="*/ 112993 h 864000"/>
              <a:gd name="connsiteX6" fmla="*/ 112993 w 864000"/>
              <a:gd name="connsiteY6" fmla="*/ 751007 h 864000"/>
              <a:gd name="connsiteX7" fmla="*/ 246681 w 864000"/>
              <a:gd name="connsiteY7" fmla="*/ 751007 h 864000"/>
              <a:gd name="connsiteX8" fmla="*/ 246681 w 864000"/>
              <a:gd name="connsiteY8" fmla="*/ 864000 h 864000"/>
              <a:gd name="connsiteX9" fmla="*/ 0 w 864000"/>
              <a:gd name="connsiteY9" fmla="*/ 864000 h 8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4000" h="864000">
                <a:moveTo>
                  <a:pt x="0" y="0"/>
                </a:moveTo>
                <a:lnTo>
                  <a:pt x="864000" y="0"/>
                </a:lnTo>
                <a:lnTo>
                  <a:pt x="864000" y="261737"/>
                </a:lnTo>
                <a:lnTo>
                  <a:pt x="751007" y="261737"/>
                </a:lnTo>
                <a:lnTo>
                  <a:pt x="751007" y="112993"/>
                </a:lnTo>
                <a:lnTo>
                  <a:pt x="112993" y="112993"/>
                </a:lnTo>
                <a:lnTo>
                  <a:pt x="112993" y="751007"/>
                </a:lnTo>
                <a:lnTo>
                  <a:pt x="246681" y="751007"/>
                </a:lnTo>
                <a:lnTo>
                  <a:pt x="246681" y="864000"/>
                </a:lnTo>
                <a:lnTo>
                  <a:pt x="0" y="864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5" name="Date Placeholder 3"/>
          <p:cNvSpPr>
            <a:spLocks noGrp="1" noChangeArrowheads="1"/>
          </p:cNvSpPr>
          <p:nvPr>
            <p:ph type="dt" sz="half" idx="10"/>
          </p:nvPr>
        </p:nvSpPr>
        <p:spPr/>
        <p:txBody>
          <a:bodyPr/>
          <a:lstStyle>
            <a:lvl1pPr>
              <a:defRPr/>
            </a:lvl1pPr>
          </a:lstStyle>
          <a:p>
            <a:pPr>
              <a:defRPr/>
            </a:pP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8.jpeg"/><Relationship Id="rId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Date Placeholder 3"/>
          <p:cNvSpPr>
            <a:spLocks noGrp="1" noChangeArrowheads="1"/>
          </p:cNvSpPr>
          <p:nvPr>
            <p:ph type="dt" sz="half" idx="2"/>
          </p:nvPr>
        </p:nvSpPr>
        <p:spPr bwMode="auto">
          <a:xfrm>
            <a:off x="628650" y="6356350"/>
            <a:ext cx="2057400" cy="365125"/>
          </a:xfrm>
          <a:prstGeom prst="rect">
            <a:avLst/>
          </a:prstGeom>
          <a:noFill/>
          <a:ln>
            <a:noFill/>
          </a:ln>
        </p:spPr>
        <p:txBody>
          <a:bodyPr vert="horz" wrap="square" lIns="91440" tIns="45720" rIns="91440" bIns="45720" numCol="1" anchor="ctr" anchorCtr="0" compatLnSpc="1"/>
          <a:lstStyle>
            <a:lvl1pPr eaLnBrk="1" hangingPunct="1">
              <a:buFontTx/>
              <a:buNone/>
              <a:defRPr sz="1200">
                <a:solidFill>
                  <a:srgbClr val="898989"/>
                </a:solidFill>
                <a:latin typeface="+mn-lt"/>
                <a:ea typeface="+mn-ea"/>
              </a:defRPr>
            </a:lvl1pPr>
          </a:lstStyle>
          <a:p>
            <a:pPr>
              <a:defRPr/>
            </a:pPr>
            <a:endParaRPr lang="zh-CN" altLang="en-US"/>
          </a:p>
        </p:txBody>
      </p:sp>
      <p:sp>
        <p:nvSpPr>
          <p:cNvPr id="1027" name="TextBox 15"/>
          <p:cNvSpPr txBox="1">
            <a:spLocks noChangeArrowheads="1"/>
          </p:cNvSpPr>
          <p:nvPr/>
        </p:nvSpPr>
        <p:spPr bwMode="auto">
          <a:xfrm>
            <a:off x="8567738" y="6511925"/>
            <a:ext cx="520700" cy="307975"/>
          </a:xfrm>
          <a:prstGeom prst="rect">
            <a:avLst/>
          </a:prstGeom>
          <a:noFill/>
          <a:ln w="9525">
            <a:noFill/>
            <a:miter lim="800000"/>
          </a:ln>
        </p:spPr>
        <p:txBody>
          <a:bodyPr wrap="none">
            <a:spAutoFit/>
          </a:bodyPr>
          <a:lstStyle/>
          <a:p>
            <a:pPr algn="ctr">
              <a:defRPr/>
            </a:pPr>
            <a:r>
              <a:rPr lang="en-US" altLang="zh-CN" sz="1400">
                <a:latin typeface="Arial" panose="020B0604020202020204" pitchFamily="34" charset="0"/>
              </a:rPr>
              <a:t>-</a:t>
            </a:r>
            <a:fld id="{6E562F2D-D2C7-4F1F-ACB5-80F03EFEA6E7}" type="slidenum">
              <a:rPr lang="zh-CN" altLang="en-US" sz="1400">
                <a:latin typeface="Arial" panose="020B0604020202020204" pitchFamily="34" charset="0"/>
              </a:rPr>
              <a:pPr algn="ctr">
                <a:defRPr/>
              </a:pPr>
              <a:t>‹#›</a:t>
            </a:fld>
            <a:r>
              <a:rPr lang="en-US" altLang="zh-CN" sz="1400">
                <a:latin typeface="Arial" panose="020B0604020202020204" pitchFamily="34" charset="0"/>
              </a:rPr>
              <a:t>-</a:t>
            </a:r>
            <a:endParaRPr lang="zh-CN" altLang="en-US" sz="1400">
              <a:latin typeface="Arial" panose="020B0604020202020204" pitchFamily="34" charset="0"/>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anose="020B0604020202020204" pitchFamily="34" charset="0"/>
          <a:ea typeface="楷体_GB2312" panose="02010609030101010101" pitchFamily="49" charset="-122"/>
        </a:defRPr>
      </a:lvl2pPr>
      <a:lvl3pPr algn="l" rtl="0" eaLnBrk="0" fontAlgn="base" hangingPunct="0">
        <a:lnSpc>
          <a:spcPct val="90000"/>
        </a:lnSpc>
        <a:spcBef>
          <a:spcPct val="0"/>
        </a:spcBef>
        <a:spcAft>
          <a:spcPct val="0"/>
        </a:spcAft>
        <a:defRPr sz="4400">
          <a:solidFill>
            <a:schemeClr val="tx1"/>
          </a:solidFill>
          <a:latin typeface="Arial" panose="020B0604020202020204" pitchFamily="34" charset="0"/>
          <a:ea typeface="楷体_GB2312" panose="02010609030101010101" pitchFamily="49" charset="-122"/>
        </a:defRPr>
      </a:lvl3pPr>
      <a:lvl4pPr algn="l" rtl="0" eaLnBrk="0" fontAlgn="base" hangingPunct="0">
        <a:lnSpc>
          <a:spcPct val="90000"/>
        </a:lnSpc>
        <a:spcBef>
          <a:spcPct val="0"/>
        </a:spcBef>
        <a:spcAft>
          <a:spcPct val="0"/>
        </a:spcAft>
        <a:defRPr sz="4400">
          <a:solidFill>
            <a:schemeClr val="tx1"/>
          </a:solidFill>
          <a:latin typeface="Arial" panose="020B0604020202020204" pitchFamily="34" charset="0"/>
          <a:ea typeface="楷体_GB2312" panose="02010609030101010101" pitchFamily="49" charset="-122"/>
        </a:defRPr>
      </a:lvl4pPr>
      <a:lvl5pPr algn="l" rtl="0" eaLnBrk="0" fontAlgn="base" hangingPunct="0">
        <a:lnSpc>
          <a:spcPct val="90000"/>
        </a:lnSpc>
        <a:spcBef>
          <a:spcPct val="0"/>
        </a:spcBef>
        <a:spcAft>
          <a:spcPct val="0"/>
        </a:spcAft>
        <a:defRPr sz="4400">
          <a:solidFill>
            <a:schemeClr val="tx1"/>
          </a:solidFill>
          <a:latin typeface="Arial" panose="020B0604020202020204" pitchFamily="34" charset="0"/>
          <a:ea typeface="楷体_GB2312" panose="02010609030101010101" pitchFamily="49" charset="-122"/>
        </a:defRPr>
      </a:lvl5pPr>
      <a:lvl6pPr marL="457200" algn="l" rtl="0" eaLnBrk="0" fontAlgn="base" hangingPunct="0">
        <a:lnSpc>
          <a:spcPct val="90000"/>
        </a:lnSpc>
        <a:spcBef>
          <a:spcPct val="0"/>
        </a:spcBef>
        <a:spcAft>
          <a:spcPct val="0"/>
        </a:spcAft>
        <a:defRPr sz="4400">
          <a:solidFill>
            <a:schemeClr val="tx1"/>
          </a:solidFill>
          <a:latin typeface="Arial" panose="020B0604020202020204" pitchFamily="34" charset="0"/>
          <a:ea typeface="楷体_GB2312" panose="02010609030101010101" pitchFamily="49" charset="-122"/>
        </a:defRPr>
      </a:lvl6pPr>
      <a:lvl7pPr marL="914400" algn="l" rtl="0" eaLnBrk="0" fontAlgn="base" hangingPunct="0">
        <a:lnSpc>
          <a:spcPct val="90000"/>
        </a:lnSpc>
        <a:spcBef>
          <a:spcPct val="0"/>
        </a:spcBef>
        <a:spcAft>
          <a:spcPct val="0"/>
        </a:spcAft>
        <a:defRPr sz="4400">
          <a:solidFill>
            <a:schemeClr val="tx1"/>
          </a:solidFill>
          <a:latin typeface="Arial" panose="020B0604020202020204" pitchFamily="34" charset="0"/>
          <a:ea typeface="楷体_GB2312" panose="02010609030101010101" pitchFamily="49" charset="-122"/>
        </a:defRPr>
      </a:lvl7pPr>
      <a:lvl8pPr marL="1371600" algn="l" rtl="0" eaLnBrk="0" fontAlgn="base" hangingPunct="0">
        <a:lnSpc>
          <a:spcPct val="90000"/>
        </a:lnSpc>
        <a:spcBef>
          <a:spcPct val="0"/>
        </a:spcBef>
        <a:spcAft>
          <a:spcPct val="0"/>
        </a:spcAft>
        <a:defRPr sz="4400">
          <a:solidFill>
            <a:schemeClr val="tx1"/>
          </a:solidFill>
          <a:latin typeface="Arial" panose="020B0604020202020204" pitchFamily="34" charset="0"/>
          <a:ea typeface="楷体_GB2312" panose="02010609030101010101" pitchFamily="49" charset="-122"/>
        </a:defRPr>
      </a:lvl8pPr>
      <a:lvl9pPr marL="1828800" algn="l" rtl="0" eaLnBrk="0" fontAlgn="base" hangingPunct="0">
        <a:lnSpc>
          <a:spcPct val="90000"/>
        </a:lnSpc>
        <a:spcBef>
          <a:spcPct val="0"/>
        </a:spcBef>
        <a:spcAft>
          <a:spcPct val="0"/>
        </a:spcAft>
        <a:defRPr sz="4400">
          <a:solidFill>
            <a:schemeClr val="tx1"/>
          </a:solidFill>
          <a:latin typeface="Arial" panose="020B0604020202020204" pitchFamily="34" charset="0"/>
          <a:ea typeface="楷体_GB2312" panose="02010609030101010101" pitchFamily="49"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2050" name="Picture 3" descr="证监会组合-13"/>
          <p:cNvPicPr>
            <a:picLocks noChangeAspect="1" noChangeArrowheads="1"/>
          </p:cNvPicPr>
          <p:nvPr/>
        </p:nvPicPr>
        <p:blipFill>
          <a:blip r:embed="rId4" cstate="print"/>
          <a:srcRect l="20262" t="42522" r="19421" b="46394"/>
          <a:stretch>
            <a:fillRect/>
          </a:stretch>
        </p:blipFill>
        <p:spPr bwMode="auto">
          <a:xfrm>
            <a:off x="127000" y="6384925"/>
            <a:ext cx="2533650" cy="349250"/>
          </a:xfrm>
          <a:prstGeom prst="rect">
            <a:avLst/>
          </a:prstGeom>
          <a:noFill/>
          <a:ln w="9525">
            <a:noFill/>
            <a:miter lim="800000"/>
            <a:headEnd/>
            <a:tailEnd/>
          </a:ln>
        </p:spPr>
      </p:pic>
      <p:cxnSp>
        <p:nvCxnSpPr>
          <p:cNvPr id="2051" name="直接连接符 8"/>
          <p:cNvCxnSpPr>
            <a:cxnSpLocks noChangeShapeType="1"/>
          </p:cNvCxnSpPr>
          <p:nvPr/>
        </p:nvCxnSpPr>
        <p:spPr bwMode="auto">
          <a:xfrm>
            <a:off x="0" y="6278563"/>
            <a:ext cx="9144000" cy="0"/>
          </a:xfrm>
          <a:prstGeom prst="line">
            <a:avLst/>
          </a:prstGeom>
          <a:noFill/>
          <a:ln w="63500">
            <a:solidFill>
              <a:srgbClr val="0070C0"/>
            </a:solidFill>
            <a:round/>
          </a:ln>
        </p:spPr>
      </p:cxnSp>
      <p:cxnSp>
        <p:nvCxnSpPr>
          <p:cNvPr id="2052" name="直接连接符 11"/>
          <p:cNvCxnSpPr>
            <a:cxnSpLocks noChangeShapeType="1"/>
          </p:cNvCxnSpPr>
          <p:nvPr/>
        </p:nvCxnSpPr>
        <p:spPr bwMode="auto">
          <a:xfrm>
            <a:off x="309563" y="831850"/>
            <a:ext cx="7704137" cy="0"/>
          </a:xfrm>
          <a:prstGeom prst="line">
            <a:avLst/>
          </a:prstGeom>
          <a:noFill/>
          <a:ln w="38100">
            <a:solidFill>
              <a:srgbClr val="0070C0"/>
            </a:solidFill>
            <a:round/>
          </a:ln>
        </p:spPr>
      </p:cxnSp>
      <p:sp>
        <p:nvSpPr>
          <p:cNvPr id="2053" name="Footer Placeholder 4"/>
          <p:cNvSpPr txBox="1">
            <a:spLocks noChangeArrowheads="1"/>
          </p:cNvSpPr>
          <p:nvPr/>
        </p:nvSpPr>
        <p:spPr bwMode="auto">
          <a:xfrm>
            <a:off x="3384550" y="6369050"/>
            <a:ext cx="3086100" cy="365125"/>
          </a:xfrm>
          <a:prstGeom prst="rect">
            <a:avLst/>
          </a:prstGeom>
          <a:noFill/>
          <a:ln w="9525">
            <a:noFill/>
            <a:miter lim="800000"/>
          </a:ln>
        </p:spPr>
        <p:txBody>
          <a:bodyPr anchor="ctr"/>
          <a:lstStyle/>
          <a:p>
            <a:pPr algn="ctr">
              <a:defRPr/>
            </a:pPr>
            <a:r>
              <a:rPr lang="zh-CN" altLang="en-US" sz="1400">
                <a:solidFill>
                  <a:srgbClr val="000000"/>
                </a:solidFill>
                <a:latin typeface="华文楷体" panose="02010600040101010101" pitchFamily="2" charset="-122"/>
                <a:ea typeface="华文楷体" panose="02010600040101010101" pitchFamily="2" charset="-122"/>
              </a:rPr>
              <a:t>证券基金机构监管部  监管六处</a:t>
            </a:r>
          </a:p>
        </p:txBody>
      </p:sp>
      <p:sp>
        <p:nvSpPr>
          <p:cNvPr id="3078" name="矩形 13"/>
          <p:cNvSpPr>
            <a:spLocks noChangeArrowheads="1"/>
          </p:cNvSpPr>
          <p:nvPr/>
        </p:nvSpPr>
        <p:spPr bwMode="auto">
          <a:xfrm>
            <a:off x="241300" y="203200"/>
            <a:ext cx="190500" cy="641350"/>
          </a:xfrm>
          <a:prstGeom prst="rect">
            <a:avLst/>
          </a:prstGeom>
          <a:solidFill>
            <a:srgbClr val="0070C0"/>
          </a:solidFill>
          <a:ln w="12700">
            <a:solidFill>
              <a:srgbClr val="41719C"/>
            </a:solidFill>
            <a:miter lim="800000"/>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Tx/>
              <a:buNone/>
              <a:defRPr/>
            </a:pPr>
            <a:endParaRPr lang="zh-CN" altLang="en-US" smtClean="0">
              <a:solidFill>
                <a:srgbClr val="FFFFFF"/>
              </a:solidFill>
              <a:latin typeface="Arial" panose="020B0604020202020204" pitchFamily="34" charset="0"/>
              <a:ea typeface="楷体_GB2312" panose="02010609030101010101" pitchFamily="49" charset="-122"/>
            </a:endParaRPr>
          </a:p>
        </p:txBody>
      </p:sp>
      <p:sp>
        <p:nvSpPr>
          <p:cNvPr id="2055" name="Title 1"/>
          <p:cNvSpPr txBox="1">
            <a:spLocks noChangeArrowheads="1"/>
          </p:cNvSpPr>
          <p:nvPr/>
        </p:nvSpPr>
        <p:spPr bwMode="auto">
          <a:xfrm>
            <a:off x="463550" y="228600"/>
            <a:ext cx="5943600" cy="574675"/>
          </a:xfrm>
          <a:prstGeom prst="rect">
            <a:avLst/>
          </a:prstGeom>
          <a:noFill/>
          <a:ln w="9525">
            <a:noFill/>
            <a:miter lim="800000"/>
          </a:ln>
        </p:spPr>
        <p:txBody>
          <a:bodyPr/>
          <a:lstStyle/>
          <a:p>
            <a:pPr>
              <a:lnSpc>
                <a:spcPct val="90000"/>
              </a:lnSpc>
              <a:defRPr/>
            </a:pPr>
            <a:endParaRPr lang="en-US" altLang="zh-CN" sz="3600">
              <a:solidFill>
                <a:srgbClr val="000000"/>
              </a:solidFill>
              <a:latin typeface="华文楷体" panose="02010600040101010101" pitchFamily="2" charset="-122"/>
              <a:ea typeface="华文楷体" panose="02010600040101010101" pitchFamily="2" charset="-122"/>
            </a:endParaRPr>
          </a:p>
        </p:txBody>
      </p:sp>
      <p:sp>
        <p:nvSpPr>
          <p:cNvPr id="2056" name="TextBox 15"/>
          <p:cNvSpPr txBox="1">
            <a:spLocks noChangeArrowheads="1"/>
          </p:cNvSpPr>
          <p:nvPr/>
        </p:nvSpPr>
        <p:spPr bwMode="auto">
          <a:xfrm>
            <a:off x="8343900" y="6396038"/>
            <a:ext cx="396875" cy="307975"/>
          </a:xfrm>
          <a:prstGeom prst="rect">
            <a:avLst/>
          </a:prstGeom>
          <a:noFill/>
          <a:ln w="9525">
            <a:noFill/>
            <a:miter lim="800000"/>
          </a:ln>
        </p:spPr>
        <p:txBody>
          <a:bodyPr wrap="none">
            <a:spAutoFit/>
          </a:bodyPr>
          <a:lstStyle/>
          <a:p>
            <a:pPr>
              <a:defRPr/>
            </a:pPr>
            <a:fld id="{625AA4BA-A88C-4324-A04C-E49C7560A31D}" type="slidenum">
              <a:rPr lang="zh-CN" altLang="en-US" sz="1400">
                <a:solidFill>
                  <a:srgbClr val="000000"/>
                </a:solidFill>
              </a:rPr>
              <a:pPr>
                <a:defRPr/>
              </a:pPr>
              <a:t>‹#›</a:t>
            </a:fld>
            <a:endParaRPr lang="zh-CN" altLang="en-US" sz="1400">
              <a:solidFill>
                <a:srgbClr val="000000"/>
              </a:solidFill>
            </a:endParaRPr>
          </a:p>
        </p:txBody>
      </p:sp>
      <p:sp>
        <p:nvSpPr>
          <p:cNvPr id="3081" name="矩形 9"/>
          <p:cNvSpPr>
            <a:spLocks noChangeArrowheads="1"/>
          </p:cNvSpPr>
          <p:nvPr/>
        </p:nvSpPr>
        <p:spPr bwMode="auto">
          <a:xfrm>
            <a:off x="0" y="0"/>
            <a:ext cx="9144000" cy="6858000"/>
          </a:xfrm>
          <a:prstGeom prst="rect">
            <a:avLst/>
          </a:prstGeom>
          <a:solidFill>
            <a:schemeClr val="bg1"/>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Tx/>
              <a:buNone/>
              <a:defRPr/>
            </a:pPr>
            <a:endParaRPr lang="zh-CN" altLang="en-US" smtClean="0">
              <a:solidFill>
                <a:srgbClr val="FFFFFF"/>
              </a:solidFill>
              <a:latin typeface="Arial" panose="020B0604020202020204" pitchFamily="34" charset="0"/>
              <a:ea typeface="楷体_GB2312" panose="02010609030101010101" pitchFamily="49" charset="-122"/>
            </a:endParaRPr>
          </a:p>
        </p:txBody>
      </p:sp>
      <p:sp>
        <p:nvSpPr>
          <p:cNvPr id="5132" name="Date Placeholder 3"/>
          <p:cNvSpPr>
            <a:spLocks noGrp="1" noChangeArrowheads="1"/>
          </p:cNvSpPr>
          <p:nvPr>
            <p:ph type="dt" sz="half" idx="2"/>
          </p:nvPr>
        </p:nvSpPr>
        <p:spPr bwMode="auto">
          <a:xfrm>
            <a:off x="628650" y="6356350"/>
            <a:ext cx="2057400" cy="365125"/>
          </a:xfrm>
          <a:prstGeom prst="rect">
            <a:avLst/>
          </a:prstGeom>
          <a:noFill/>
          <a:ln>
            <a:noFill/>
          </a:ln>
        </p:spPr>
        <p:txBody>
          <a:bodyPr vert="horz" wrap="square" lIns="91440" tIns="45720" rIns="91440" bIns="45720" numCol="1" anchor="ctr" anchorCtr="0" compatLnSpc="1"/>
          <a:lstStyle>
            <a:lvl1pPr eaLnBrk="1" hangingPunct="1">
              <a:buFontTx/>
              <a:buNone/>
              <a:defRPr sz="1200">
                <a:solidFill>
                  <a:srgbClr val="898989"/>
                </a:solidFill>
                <a:latin typeface="+mn-lt"/>
                <a:ea typeface="+mn-ea"/>
              </a:defRPr>
            </a:lvl1pPr>
          </a:lstStyle>
          <a:p>
            <a:pPr>
              <a:defRPr/>
            </a:pPr>
            <a:endParaRPr lang="zh-CN" altLang="en-US"/>
          </a:p>
        </p:txBody>
      </p:sp>
      <p:sp>
        <p:nvSpPr>
          <p:cNvPr id="5133" name="Footer Placeholder 4"/>
          <p:cNvSpPr>
            <a:spLocks noGrp="1" noChangeArrowheads="1"/>
          </p:cNvSpPr>
          <p:nvPr>
            <p:ph type="ftr" sz="quarter" idx="3"/>
          </p:nvPr>
        </p:nvSpPr>
        <p:spPr bwMode="auto">
          <a:xfrm>
            <a:off x="3028950" y="6356350"/>
            <a:ext cx="3086100" cy="365125"/>
          </a:xfrm>
          <a:prstGeom prst="rect">
            <a:avLst/>
          </a:prstGeom>
          <a:noFill/>
          <a:ln>
            <a:noFill/>
          </a:ln>
        </p:spPr>
        <p:txBody>
          <a:bodyPr vert="horz" wrap="square" lIns="91440" tIns="45720" rIns="91440" bIns="45720" numCol="1" anchor="t" anchorCtr="0" compatLnSpc="1"/>
          <a:lstStyle>
            <a:lvl1pPr eaLnBrk="1" hangingPunct="1">
              <a:buFontTx/>
              <a:buNone/>
              <a:defRPr>
                <a:solidFill>
                  <a:srgbClr val="000000"/>
                </a:solidFill>
                <a:latin typeface="+mn-lt"/>
                <a:ea typeface="+mn-ea"/>
              </a:defRPr>
            </a:lvl1pPr>
          </a:lstStyle>
          <a:p>
            <a:pPr>
              <a:defRPr/>
            </a:pPr>
            <a:endParaRPr lang="zh-CN" altLang="en-US"/>
          </a:p>
        </p:txBody>
      </p:sp>
      <p:sp>
        <p:nvSpPr>
          <p:cNvPr id="5134" name="Slide Number Placeholder 5"/>
          <p:cNvSpPr>
            <a:spLocks noGrp="1" noChangeArrowheads="1"/>
          </p:cNvSpPr>
          <p:nvPr>
            <p:ph type="sldNum" sz="quarter" idx="4"/>
          </p:nvPr>
        </p:nvSpPr>
        <p:spPr bwMode="auto">
          <a:xfrm>
            <a:off x="8115300" y="5991225"/>
            <a:ext cx="2057400" cy="365125"/>
          </a:xfrm>
          <a:prstGeom prst="rect">
            <a:avLst/>
          </a:prstGeom>
          <a:noFill/>
          <a:ln>
            <a:noFill/>
          </a:ln>
        </p:spPr>
        <p:txBody>
          <a:bodyPr vert="horz" wrap="square" lIns="91440" tIns="45720" rIns="91440" bIns="45720" numCol="1" anchor="t" anchorCtr="0" compatLnSpc="1"/>
          <a:lstStyle>
            <a:lvl1pPr>
              <a:defRPr>
                <a:solidFill>
                  <a:srgbClr val="000000"/>
                </a:solidFill>
              </a:defRPr>
            </a:lvl1pPr>
          </a:lstStyle>
          <a:p>
            <a:pPr>
              <a:defRPr/>
            </a:pPr>
            <a:fld id="{F607767C-4CDC-4ED3-82FC-2D7F21C81CD1}" type="slidenum">
              <a:rPr lang="zh-CN" altLang="en-US"/>
              <a:pPr>
                <a:defRPr/>
              </a:pPr>
              <a:t>‹#›</a:t>
            </a:fld>
            <a:endParaRPr lang="zh-CN" altLang="en-US"/>
          </a:p>
        </p:txBody>
      </p:sp>
      <p:pic>
        <p:nvPicPr>
          <p:cNvPr id="2061" name="图片 1"/>
          <p:cNvPicPr>
            <a:picLocks noChangeAspect="1" noChangeArrowheads="1"/>
          </p:cNvPicPr>
          <p:nvPr userDrawn="1"/>
        </p:nvPicPr>
        <p:blipFill>
          <a:blip r:embed="rId5" cstate="print"/>
          <a:srcRect/>
          <a:stretch>
            <a:fillRect/>
          </a:stretch>
        </p:blipFill>
        <p:spPr bwMode="auto">
          <a:xfrm>
            <a:off x="0" y="20638"/>
            <a:ext cx="9144000" cy="68167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2" r:id="rId1"/>
    <p:sldLayoutId id="2147483653" r:id="rId2"/>
  </p:sldLayoutIdLst>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anose="020B0604020202020204" pitchFamily="34" charset="0"/>
          <a:ea typeface="楷体_GB2312" panose="02010609030101010101" pitchFamily="49" charset="-122"/>
        </a:defRPr>
      </a:lvl2pPr>
      <a:lvl3pPr algn="l" rtl="0" eaLnBrk="0" fontAlgn="base" hangingPunct="0">
        <a:lnSpc>
          <a:spcPct val="90000"/>
        </a:lnSpc>
        <a:spcBef>
          <a:spcPct val="0"/>
        </a:spcBef>
        <a:spcAft>
          <a:spcPct val="0"/>
        </a:spcAft>
        <a:defRPr sz="4400">
          <a:solidFill>
            <a:schemeClr val="tx1"/>
          </a:solidFill>
          <a:latin typeface="Arial" panose="020B0604020202020204" pitchFamily="34" charset="0"/>
          <a:ea typeface="楷体_GB2312" panose="02010609030101010101" pitchFamily="49" charset="-122"/>
        </a:defRPr>
      </a:lvl3pPr>
      <a:lvl4pPr algn="l" rtl="0" eaLnBrk="0" fontAlgn="base" hangingPunct="0">
        <a:lnSpc>
          <a:spcPct val="90000"/>
        </a:lnSpc>
        <a:spcBef>
          <a:spcPct val="0"/>
        </a:spcBef>
        <a:spcAft>
          <a:spcPct val="0"/>
        </a:spcAft>
        <a:defRPr sz="4400">
          <a:solidFill>
            <a:schemeClr val="tx1"/>
          </a:solidFill>
          <a:latin typeface="Arial" panose="020B0604020202020204" pitchFamily="34" charset="0"/>
          <a:ea typeface="楷体_GB2312" panose="02010609030101010101" pitchFamily="49" charset="-122"/>
        </a:defRPr>
      </a:lvl4pPr>
      <a:lvl5pPr algn="l" rtl="0" eaLnBrk="0" fontAlgn="base" hangingPunct="0">
        <a:lnSpc>
          <a:spcPct val="90000"/>
        </a:lnSpc>
        <a:spcBef>
          <a:spcPct val="0"/>
        </a:spcBef>
        <a:spcAft>
          <a:spcPct val="0"/>
        </a:spcAft>
        <a:defRPr sz="4400">
          <a:solidFill>
            <a:schemeClr val="tx1"/>
          </a:solidFill>
          <a:latin typeface="Arial" panose="020B0604020202020204" pitchFamily="34" charset="0"/>
          <a:ea typeface="楷体_GB2312" panose="02010609030101010101" pitchFamily="49" charset="-122"/>
        </a:defRPr>
      </a:lvl5pPr>
      <a:lvl6pPr marL="457200" algn="l" rtl="0" eaLnBrk="0" fontAlgn="base" hangingPunct="0">
        <a:lnSpc>
          <a:spcPct val="90000"/>
        </a:lnSpc>
        <a:spcBef>
          <a:spcPct val="0"/>
        </a:spcBef>
        <a:spcAft>
          <a:spcPct val="0"/>
        </a:spcAft>
        <a:defRPr sz="4400">
          <a:solidFill>
            <a:schemeClr val="tx1"/>
          </a:solidFill>
          <a:latin typeface="Arial" panose="020B0604020202020204" pitchFamily="34" charset="0"/>
          <a:ea typeface="楷体_GB2312" panose="02010609030101010101" pitchFamily="49" charset="-122"/>
        </a:defRPr>
      </a:lvl6pPr>
      <a:lvl7pPr marL="914400" algn="l" rtl="0" eaLnBrk="0" fontAlgn="base" hangingPunct="0">
        <a:lnSpc>
          <a:spcPct val="90000"/>
        </a:lnSpc>
        <a:spcBef>
          <a:spcPct val="0"/>
        </a:spcBef>
        <a:spcAft>
          <a:spcPct val="0"/>
        </a:spcAft>
        <a:defRPr sz="4400">
          <a:solidFill>
            <a:schemeClr val="tx1"/>
          </a:solidFill>
          <a:latin typeface="Arial" panose="020B0604020202020204" pitchFamily="34" charset="0"/>
          <a:ea typeface="楷体_GB2312" panose="02010609030101010101" pitchFamily="49" charset="-122"/>
        </a:defRPr>
      </a:lvl7pPr>
      <a:lvl8pPr marL="1371600" algn="l" rtl="0" eaLnBrk="0" fontAlgn="base" hangingPunct="0">
        <a:lnSpc>
          <a:spcPct val="90000"/>
        </a:lnSpc>
        <a:spcBef>
          <a:spcPct val="0"/>
        </a:spcBef>
        <a:spcAft>
          <a:spcPct val="0"/>
        </a:spcAft>
        <a:defRPr sz="4400">
          <a:solidFill>
            <a:schemeClr val="tx1"/>
          </a:solidFill>
          <a:latin typeface="Arial" panose="020B0604020202020204" pitchFamily="34" charset="0"/>
          <a:ea typeface="楷体_GB2312" panose="02010609030101010101" pitchFamily="49" charset="-122"/>
        </a:defRPr>
      </a:lvl8pPr>
      <a:lvl9pPr marL="1828800" algn="l" rtl="0" eaLnBrk="0" fontAlgn="base" hangingPunct="0">
        <a:lnSpc>
          <a:spcPct val="90000"/>
        </a:lnSpc>
        <a:spcBef>
          <a:spcPct val="0"/>
        </a:spcBef>
        <a:spcAft>
          <a:spcPct val="0"/>
        </a:spcAft>
        <a:defRPr sz="4400">
          <a:solidFill>
            <a:schemeClr val="tx1"/>
          </a:solidFill>
          <a:latin typeface="Arial" panose="020B0604020202020204" pitchFamily="34" charset="0"/>
          <a:ea typeface="楷体_GB2312" panose="02010609030101010101" pitchFamily="49"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1"/>
          <p:cNvSpPr txBox="1">
            <a:spLocks noChangeArrowheads="1"/>
          </p:cNvSpPr>
          <p:nvPr/>
        </p:nvSpPr>
        <p:spPr bwMode="auto">
          <a:xfrm>
            <a:off x="685800" y="1138238"/>
            <a:ext cx="7772400" cy="1371600"/>
          </a:xfrm>
          <a:prstGeom prst="rect">
            <a:avLst/>
          </a:prstGeom>
          <a:noFill/>
          <a:ln w="9525">
            <a:noFill/>
            <a:miter lim="800000"/>
          </a:ln>
        </p:spPr>
        <p:txBody>
          <a:bodyPr anchor="ctr"/>
          <a:lstStyle/>
          <a:p>
            <a:pPr algn="ctr" eaLnBrk="0" hangingPunct="0"/>
            <a:r>
              <a:rPr lang="zh-CN" altLang="en-US" sz="4800" b="1" dirty="0" smtClean="0">
                <a:latin typeface="华文新魏" panose="02010800040101010101" pitchFamily="2" charset="-122"/>
                <a:ea typeface="华文新魏" panose="02010800040101010101" pitchFamily="2" charset="-122"/>
              </a:rPr>
              <a:t>期权经典组合策略</a:t>
            </a:r>
            <a:endParaRPr lang="zh-CN" altLang="en-US" sz="4800" b="1" dirty="0">
              <a:latin typeface="华文新魏" panose="02010800040101010101" pitchFamily="2" charset="-122"/>
              <a:ea typeface="华文新魏" panose="02010800040101010101" pitchFamily="2" charset="-122"/>
            </a:endParaRPr>
          </a:p>
        </p:txBody>
      </p:sp>
      <p:sp>
        <p:nvSpPr>
          <p:cNvPr id="6147" name="副标题 2"/>
          <p:cNvSpPr txBox="1">
            <a:spLocks noChangeArrowheads="1"/>
          </p:cNvSpPr>
          <p:nvPr/>
        </p:nvSpPr>
        <p:spPr bwMode="auto">
          <a:xfrm>
            <a:off x="1154113" y="3581207"/>
            <a:ext cx="6858000" cy="1376362"/>
          </a:xfrm>
          <a:prstGeom prst="rect">
            <a:avLst/>
          </a:prstGeom>
          <a:noFill/>
          <a:ln w="9525">
            <a:noFill/>
            <a:miter lim="800000"/>
          </a:ln>
        </p:spPr>
        <p:txBody>
          <a:bodyPr/>
          <a:lstStyle/>
          <a:p>
            <a:pPr algn="ctr" eaLnBrk="0" hangingPunct="0">
              <a:spcBef>
                <a:spcPts val="1000"/>
              </a:spcBef>
            </a:pPr>
            <a:r>
              <a:rPr lang="zh-CN" altLang="en-US" sz="2800" dirty="0">
                <a:latin typeface="华文行楷" panose="02010800040101010101" pitchFamily="2" charset="-122"/>
                <a:ea typeface="华文行楷" panose="02010800040101010101" pitchFamily="2" charset="-122"/>
              </a:rPr>
              <a:t>投资咨询部  宋鹏</a:t>
            </a:r>
            <a:endParaRPr lang="en-US" sz="2800" dirty="0">
              <a:latin typeface="华文行楷" panose="02010800040101010101" pitchFamily="2" charset="-122"/>
              <a:ea typeface="华文行楷" panose="02010800040101010101" pitchFamily="2" charset="-122"/>
            </a:endParaRPr>
          </a:p>
          <a:p>
            <a:pPr algn="ctr" eaLnBrk="0" hangingPunct="0">
              <a:spcBef>
                <a:spcPts val="1000"/>
              </a:spcBef>
            </a:pP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8"/>
          <p:cNvGrpSpPr/>
          <p:nvPr/>
        </p:nvGrpSpPr>
        <p:grpSpPr bwMode="auto">
          <a:xfrm>
            <a:off x="2070100" y="957263"/>
            <a:ext cx="5094288" cy="555625"/>
            <a:chOff x="0" y="3"/>
            <a:chExt cx="3209" cy="350"/>
          </a:xfrm>
        </p:grpSpPr>
        <p:sp>
          <p:nvSpPr>
            <p:cNvPr id="8222" name="Line 9"/>
            <p:cNvSpPr>
              <a:spLocks noChangeShapeType="1"/>
            </p:cNvSpPr>
            <p:nvPr/>
          </p:nvSpPr>
          <p:spPr bwMode="auto">
            <a:xfrm>
              <a:off x="185" y="353"/>
              <a:ext cx="3024" cy="0"/>
            </a:xfrm>
            <a:prstGeom prst="line">
              <a:avLst/>
            </a:prstGeom>
            <a:noFill/>
            <a:ln w="25400">
              <a:solidFill>
                <a:srgbClr val="C0C0C0"/>
              </a:solidFill>
              <a:prstDash val="sysDot"/>
              <a:round/>
              <a:tailEnd type="oval" w="med" len="med"/>
            </a:ln>
          </p:spPr>
          <p:txBody>
            <a:bodyPr/>
            <a:lstStyle/>
            <a:p>
              <a:endParaRPr lang="zh-CN" altLang="en-US"/>
            </a:p>
          </p:txBody>
        </p:sp>
        <p:sp>
          <p:nvSpPr>
            <p:cNvPr id="8223" name="Rectangle 10"/>
            <p:cNvSpPr>
              <a:spLocks noChangeArrowheads="1"/>
            </p:cNvSpPr>
            <p:nvPr/>
          </p:nvSpPr>
          <p:spPr bwMode="auto">
            <a:xfrm rot="3419336">
              <a:off x="13" y="-10"/>
              <a:ext cx="302" cy="328"/>
            </a:xfrm>
            <a:prstGeom prst="rect">
              <a:avLst/>
            </a:prstGeom>
            <a:gradFill rotWithShape="1">
              <a:gsLst>
                <a:gs pos="0">
                  <a:schemeClr val="hlink"/>
                </a:gs>
                <a:gs pos="100000">
                  <a:srgbClr val="004747"/>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p:spPr>
          <p:txBody>
            <a:bodyPr rot="10800000" vert="eaVert" wrap="none" anchor="ctr">
              <a:flatTx/>
            </a:bodyPr>
            <a:lstStyle/>
            <a:p>
              <a:pPr eaLnBrk="0" hangingPunct="0"/>
              <a:endParaRPr lang="zh-CN" altLang="en-US"/>
            </a:p>
          </p:txBody>
        </p:sp>
        <p:sp>
          <p:nvSpPr>
            <p:cNvPr id="8224" name="Text Box 12"/>
            <p:cNvSpPr txBox="1">
              <a:spLocks noChangeArrowheads="1"/>
            </p:cNvSpPr>
            <p:nvPr/>
          </p:nvSpPr>
          <p:spPr bwMode="auto">
            <a:xfrm>
              <a:off x="66" y="10"/>
              <a:ext cx="214" cy="291"/>
            </a:xfrm>
            <a:prstGeom prst="rect">
              <a:avLst/>
            </a:prstGeom>
            <a:noFill/>
            <a:ln w="9525">
              <a:noFill/>
              <a:miter lim="800000"/>
            </a:ln>
          </p:spPr>
          <p:txBody>
            <a:bodyPr wrap="none">
              <a:spAutoFit/>
            </a:bodyPr>
            <a:lstStyle/>
            <a:p>
              <a:pPr algn="ctr" eaLnBrk="0" hangingPunct="0"/>
              <a:r>
                <a:rPr lang="en-US" altLang="zh-CN" sz="2400" b="1">
                  <a:solidFill>
                    <a:schemeClr val="bg1"/>
                  </a:solidFill>
                </a:rPr>
                <a:t>1</a:t>
              </a:r>
            </a:p>
          </p:txBody>
        </p:sp>
      </p:grpSp>
      <p:grpSp>
        <p:nvGrpSpPr>
          <p:cNvPr id="8195" name="Group 13"/>
          <p:cNvGrpSpPr/>
          <p:nvPr/>
        </p:nvGrpSpPr>
        <p:grpSpPr bwMode="auto">
          <a:xfrm>
            <a:off x="2070100" y="1749425"/>
            <a:ext cx="5094288" cy="555625"/>
            <a:chOff x="0" y="3"/>
            <a:chExt cx="3209" cy="350"/>
          </a:xfrm>
        </p:grpSpPr>
        <p:sp>
          <p:nvSpPr>
            <p:cNvPr id="8219" name="Line 14"/>
            <p:cNvSpPr>
              <a:spLocks noChangeShapeType="1"/>
            </p:cNvSpPr>
            <p:nvPr/>
          </p:nvSpPr>
          <p:spPr bwMode="auto">
            <a:xfrm>
              <a:off x="185" y="353"/>
              <a:ext cx="3024" cy="0"/>
            </a:xfrm>
            <a:prstGeom prst="line">
              <a:avLst/>
            </a:prstGeom>
            <a:noFill/>
            <a:ln w="25400">
              <a:solidFill>
                <a:srgbClr val="C0C0C0"/>
              </a:solidFill>
              <a:prstDash val="sysDot"/>
              <a:round/>
              <a:tailEnd type="oval" w="med" len="med"/>
            </a:ln>
          </p:spPr>
          <p:txBody>
            <a:bodyPr/>
            <a:lstStyle/>
            <a:p>
              <a:endParaRPr lang="zh-CN" altLang="en-US"/>
            </a:p>
          </p:txBody>
        </p:sp>
        <p:sp>
          <p:nvSpPr>
            <p:cNvPr id="8220" name="Rectangle 15"/>
            <p:cNvSpPr>
              <a:spLocks noChangeArrowheads="1"/>
            </p:cNvSpPr>
            <p:nvPr/>
          </p:nvSpPr>
          <p:spPr bwMode="auto">
            <a:xfrm rot="3419336">
              <a:off x="13" y="-10"/>
              <a:ext cx="302" cy="328"/>
            </a:xfrm>
            <a:prstGeom prst="rect">
              <a:avLst/>
            </a:prstGeom>
            <a:gradFill rotWithShape="1">
              <a:gsLst>
                <a:gs pos="0">
                  <a:schemeClr val="hlink"/>
                </a:gs>
                <a:gs pos="100000">
                  <a:srgbClr val="004747"/>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p:spPr>
          <p:txBody>
            <a:bodyPr rot="10800000" vert="eaVert" wrap="none" anchor="ctr">
              <a:flatTx/>
            </a:bodyPr>
            <a:lstStyle/>
            <a:p>
              <a:pPr eaLnBrk="0" hangingPunct="0"/>
              <a:endParaRPr lang="zh-CN" altLang="en-US"/>
            </a:p>
          </p:txBody>
        </p:sp>
        <p:sp>
          <p:nvSpPr>
            <p:cNvPr id="8221" name="Text Box 17"/>
            <p:cNvSpPr txBox="1">
              <a:spLocks noChangeArrowheads="1"/>
            </p:cNvSpPr>
            <p:nvPr/>
          </p:nvSpPr>
          <p:spPr bwMode="auto">
            <a:xfrm>
              <a:off x="66" y="10"/>
              <a:ext cx="214" cy="291"/>
            </a:xfrm>
            <a:prstGeom prst="rect">
              <a:avLst/>
            </a:prstGeom>
            <a:noFill/>
            <a:ln w="9525">
              <a:noFill/>
              <a:miter lim="800000"/>
            </a:ln>
          </p:spPr>
          <p:txBody>
            <a:bodyPr wrap="none">
              <a:spAutoFit/>
            </a:bodyPr>
            <a:lstStyle/>
            <a:p>
              <a:pPr algn="ctr" eaLnBrk="0" hangingPunct="0"/>
              <a:r>
                <a:rPr lang="en-US" altLang="zh-CN" sz="2400" b="1">
                  <a:solidFill>
                    <a:schemeClr val="bg1"/>
                  </a:solidFill>
                </a:rPr>
                <a:t>2</a:t>
              </a:r>
            </a:p>
          </p:txBody>
        </p:sp>
      </p:grpSp>
      <p:grpSp>
        <p:nvGrpSpPr>
          <p:cNvPr id="8196" name="Group 13"/>
          <p:cNvGrpSpPr/>
          <p:nvPr/>
        </p:nvGrpSpPr>
        <p:grpSpPr bwMode="auto">
          <a:xfrm>
            <a:off x="2051050" y="2613025"/>
            <a:ext cx="5094288" cy="555625"/>
            <a:chOff x="0" y="3"/>
            <a:chExt cx="3209" cy="350"/>
          </a:xfrm>
        </p:grpSpPr>
        <p:sp>
          <p:nvSpPr>
            <p:cNvPr id="8216" name="Line 14"/>
            <p:cNvSpPr>
              <a:spLocks noChangeShapeType="1"/>
            </p:cNvSpPr>
            <p:nvPr/>
          </p:nvSpPr>
          <p:spPr bwMode="auto">
            <a:xfrm>
              <a:off x="185" y="353"/>
              <a:ext cx="3024" cy="0"/>
            </a:xfrm>
            <a:prstGeom prst="line">
              <a:avLst/>
            </a:prstGeom>
            <a:noFill/>
            <a:ln w="25400">
              <a:solidFill>
                <a:srgbClr val="C0C0C0"/>
              </a:solidFill>
              <a:prstDash val="sysDot"/>
              <a:round/>
              <a:tailEnd type="oval" w="med" len="med"/>
            </a:ln>
          </p:spPr>
          <p:txBody>
            <a:bodyPr/>
            <a:lstStyle/>
            <a:p>
              <a:endParaRPr lang="zh-CN" altLang="en-US"/>
            </a:p>
          </p:txBody>
        </p:sp>
        <p:sp>
          <p:nvSpPr>
            <p:cNvPr id="8217" name="Rectangle 15"/>
            <p:cNvSpPr>
              <a:spLocks noChangeArrowheads="1"/>
            </p:cNvSpPr>
            <p:nvPr/>
          </p:nvSpPr>
          <p:spPr bwMode="auto">
            <a:xfrm rot="3419336">
              <a:off x="13" y="-10"/>
              <a:ext cx="302" cy="328"/>
            </a:xfrm>
            <a:prstGeom prst="rect">
              <a:avLst/>
            </a:prstGeom>
            <a:gradFill rotWithShape="1">
              <a:gsLst>
                <a:gs pos="0">
                  <a:schemeClr val="hlink"/>
                </a:gs>
                <a:gs pos="100000">
                  <a:srgbClr val="004747"/>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p:spPr>
          <p:txBody>
            <a:bodyPr rot="10800000" vert="eaVert" wrap="none" anchor="ctr">
              <a:flatTx/>
            </a:bodyPr>
            <a:lstStyle/>
            <a:p>
              <a:pPr eaLnBrk="0" hangingPunct="0"/>
              <a:endParaRPr lang="zh-CN" altLang="en-US"/>
            </a:p>
          </p:txBody>
        </p:sp>
        <p:sp>
          <p:nvSpPr>
            <p:cNvPr id="8218" name="Text Box 17"/>
            <p:cNvSpPr txBox="1">
              <a:spLocks noChangeArrowheads="1"/>
            </p:cNvSpPr>
            <p:nvPr/>
          </p:nvSpPr>
          <p:spPr bwMode="auto">
            <a:xfrm>
              <a:off x="66" y="10"/>
              <a:ext cx="214" cy="291"/>
            </a:xfrm>
            <a:prstGeom prst="rect">
              <a:avLst/>
            </a:prstGeom>
            <a:noFill/>
            <a:ln w="9525">
              <a:noFill/>
              <a:miter lim="800000"/>
            </a:ln>
          </p:spPr>
          <p:txBody>
            <a:bodyPr wrap="none">
              <a:spAutoFit/>
            </a:bodyPr>
            <a:lstStyle/>
            <a:p>
              <a:pPr algn="ctr" eaLnBrk="0" hangingPunct="0"/>
              <a:r>
                <a:rPr lang="en-US" altLang="zh-CN" sz="2400" b="1">
                  <a:solidFill>
                    <a:schemeClr val="bg1"/>
                  </a:solidFill>
                </a:rPr>
                <a:t>3</a:t>
              </a:r>
            </a:p>
          </p:txBody>
        </p:sp>
      </p:grpSp>
      <p:sp>
        <p:nvSpPr>
          <p:cNvPr id="28" name="Text Box 2"/>
          <p:cNvSpPr txBox="1">
            <a:spLocks noChangeArrowheads="1"/>
          </p:cNvSpPr>
          <p:nvPr/>
        </p:nvSpPr>
        <p:spPr bwMode="auto">
          <a:xfrm>
            <a:off x="996950" y="0"/>
            <a:ext cx="1908175" cy="579438"/>
          </a:xfrm>
          <a:prstGeom prst="rect">
            <a:avLst/>
          </a:prstGeom>
          <a:noFill/>
          <a:ln w="9525">
            <a:noFill/>
            <a:miter lim="800000"/>
          </a:ln>
          <a:effectLst/>
        </p:spPr>
        <p:txBody>
          <a:bodyPr>
            <a:spAutoFit/>
          </a:bodyPr>
          <a:lstStyle/>
          <a:p>
            <a:pPr algn="r" eaLnBrk="0" hangingPunct="0">
              <a:spcBef>
                <a:spcPct val="50000"/>
              </a:spcBef>
              <a:defRPr/>
            </a:pPr>
            <a:r>
              <a:rPr lang="zh-CN" altLang="en-US" sz="3200" b="1">
                <a:effectLst>
                  <a:outerShdw blurRad="38100" dist="38100" dir="2700000" algn="tl">
                    <a:srgbClr val="C0C0C0"/>
                  </a:outerShdw>
                </a:effectLst>
                <a:latin typeface="Times New Roman" panose="02020603050405020304" pitchFamily="18" charset="0"/>
                <a:ea typeface="华文中宋" panose="02010600040101010101" pitchFamily="2" charset="-122"/>
              </a:rPr>
              <a:t>内容摘要</a:t>
            </a:r>
          </a:p>
        </p:txBody>
      </p:sp>
      <p:sp>
        <p:nvSpPr>
          <p:cNvPr id="8198" name="Text Box 16"/>
          <p:cNvSpPr txBox="1">
            <a:spLocks noChangeArrowheads="1"/>
          </p:cNvSpPr>
          <p:nvPr/>
        </p:nvSpPr>
        <p:spPr bwMode="auto">
          <a:xfrm>
            <a:off x="3814607" y="2659063"/>
            <a:ext cx="2454518" cy="480131"/>
          </a:xfrm>
          <a:prstGeom prst="rect">
            <a:avLst/>
          </a:prstGeom>
          <a:noFill/>
          <a:ln w="9525">
            <a:noFill/>
            <a:miter lim="800000"/>
          </a:ln>
        </p:spPr>
        <p:txBody>
          <a:bodyPr wrap="none">
            <a:spAutoFit/>
          </a:bodyPr>
          <a:lstStyle/>
          <a:p>
            <a:pPr>
              <a:lnSpc>
                <a:spcPct val="90000"/>
              </a:lnSpc>
              <a:spcBef>
                <a:spcPts val="1000"/>
              </a:spcBef>
            </a:pPr>
            <a:r>
              <a:rPr lang="zh-CN" altLang="en-US" sz="2800" b="1" dirty="0" smtClean="0">
                <a:latin typeface="华文中宋" panose="02010600040101010101" pitchFamily="2" charset="-122"/>
                <a:ea typeface="华文中宋" panose="02010600040101010101" pitchFamily="2" charset="-122"/>
              </a:rPr>
              <a:t>区间盘整策略 </a:t>
            </a:r>
            <a:endParaRPr lang="zh-CN" altLang="en-US" sz="2800" b="1" dirty="0">
              <a:latin typeface="华文中宋" panose="02010600040101010101" pitchFamily="2" charset="-122"/>
              <a:ea typeface="华文中宋" panose="02010600040101010101" pitchFamily="2" charset="-122"/>
            </a:endParaRPr>
          </a:p>
        </p:txBody>
      </p:sp>
      <p:sp>
        <p:nvSpPr>
          <p:cNvPr id="8199" name="Text Box 11"/>
          <p:cNvSpPr txBox="1">
            <a:spLocks noChangeArrowheads="1"/>
          </p:cNvSpPr>
          <p:nvPr/>
        </p:nvSpPr>
        <p:spPr bwMode="auto">
          <a:xfrm>
            <a:off x="3567400" y="1816100"/>
            <a:ext cx="3057247" cy="480131"/>
          </a:xfrm>
          <a:prstGeom prst="rect">
            <a:avLst/>
          </a:prstGeom>
          <a:noFill/>
          <a:ln w="9525">
            <a:noFill/>
            <a:miter lim="800000"/>
          </a:ln>
        </p:spPr>
        <p:txBody>
          <a:bodyPr wrap="none">
            <a:spAutoFit/>
          </a:bodyPr>
          <a:lstStyle/>
          <a:p>
            <a:pPr marL="342900" indent="-342900" eaLnBrk="0" hangingPunct="0">
              <a:lnSpc>
                <a:spcPct val="90000"/>
              </a:lnSpc>
              <a:spcBef>
                <a:spcPct val="20000"/>
              </a:spcBef>
            </a:pPr>
            <a:r>
              <a:rPr lang="zh-CN" altLang="en-US" sz="2800" b="1" dirty="0" smtClean="0">
                <a:latin typeface="华文中宋" panose="02010600040101010101" pitchFamily="2" charset="-122"/>
                <a:ea typeface="华文中宋" panose="02010600040101010101" pitchFamily="2" charset="-122"/>
              </a:rPr>
              <a:t>突破盘整区间策略</a:t>
            </a:r>
            <a:endParaRPr lang="zh-CN" altLang="en-US" sz="2800" b="1" dirty="0">
              <a:latin typeface="华文中宋" panose="02010600040101010101" pitchFamily="2" charset="-122"/>
              <a:ea typeface="华文中宋" panose="02010600040101010101" pitchFamily="2" charset="-122"/>
            </a:endParaRPr>
          </a:p>
        </p:txBody>
      </p:sp>
      <p:sp>
        <p:nvSpPr>
          <p:cNvPr id="32" name="Text Box 6"/>
          <p:cNvSpPr txBox="1">
            <a:spLocks noChangeArrowheads="1"/>
          </p:cNvSpPr>
          <p:nvPr/>
        </p:nvSpPr>
        <p:spPr bwMode="auto">
          <a:xfrm>
            <a:off x="3142445" y="985839"/>
            <a:ext cx="3747752" cy="954107"/>
          </a:xfrm>
          <a:prstGeom prst="rect">
            <a:avLst/>
          </a:prstGeom>
          <a:noFill/>
          <a:ln w="9525">
            <a:noFill/>
            <a:miter lim="800000"/>
          </a:ln>
          <a:effectLst/>
        </p:spPr>
        <p:txBody>
          <a:bodyPr wrap="square">
            <a:spAutoFit/>
          </a:bodyPr>
          <a:lstStyle/>
          <a:p>
            <a:pPr algn="ctr" eaLnBrk="0" hangingPunct="0">
              <a:defRPr/>
            </a:pPr>
            <a:r>
              <a:rPr lang="zh-CN" altLang="en-US" sz="2800" b="1" dirty="0" smtClean="0">
                <a:latin typeface="华文中宋" panose="02010600040101010101" pitchFamily="2" charset="-122"/>
                <a:ea typeface="华文中宋" panose="02010600040101010101" pitchFamily="2" charset="-122"/>
              </a:rPr>
              <a:t>三角形末端突破策略</a:t>
            </a:r>
            <a:endParaRPr lang="zh-CN" altLang="en-US" sz="2800" b="1" dirty="0">
              <a:latin typeface="华文中宋" panose="02010600040101010101" pitchFamily="2" charset="-122"/>
              <a:ea typeface="华文中宋" panose="02010600040101010101" pitchFamily="2" charset="-122"/>
            </a:endParaRPr>
          </a:p>
          <a:p>
            <a:pPr algn="ctr" eaLnBrk="0" hangingPunct="0">
              <a:defRPr/>
            </a:pPr>
            <a:endParaRPr lang="zh-CN" altLang="en-US" sz="2800" b="1" dirty="0">
              <a:effectLst>
                <a:outerShdw blurRad="38100" dist="38100" dir="2700000" algn="tl">
                  <a:srgbClr val="C0C0C0"/>
                </a:outerShdw>
              </a:effectLst>
              <a:latin typeface="Times New Roman" panose="02020603050405020304" pitchFamily="18" charset="0"/>
              <a:ea typeface="华文中宋" panose="02010600040101010101" pitchFamily="2" charset="-122"/>
            </a:endParaRPr>
          </a:p>
        </p:txBody>
      </p:sp>
      <p:grpSp>
        <p:nvGrpSpPr>
          <p:cNvPr id="8201" name="Group 13"/>
          <p:cNvGrpSpPr/>
          <p:nvPr/>
        </p:nvGrpSpPr>
        <p:grpSpPr bwMode="auto">
          <a:xfrm>
            <a:off x="2057400" y="3368675"/>
            <a:ext cx="5094288" cy="661988"/>
            <a:chOff x="0" y="0"/>
            <a:chExt cx="3209" cy="417"/>
          </a:xfrm>
        </p:grpSpPr>
        <p:sp>
          <p:nvSpPr>
            <p:cNvPr id="8212" name="Line 14"/>
            <p:cNvSpPr>
              <a:spLocks noChangeShapeType="1"/>
            </p:cNvSpPr>
            <p:nvPr/>
          </p:nvSpPr>
          <p:spPr bwMode="auto">
            <a:xfrm>
              <a:off x="185" y="353"/>
              <a:ext cx="3024" cy="0"/>
            </a:xfrm>
            <a:prstGeom prst="line">
              <a:avLst/>
            </a:prstGeom>
            <a:noFill/>
            <a:ln w="25400">
              <a:solidFill>
                <a:srgbClr val="C0C0C0"/>
              </a:solidFill>
              <a:prstDash val="sysDot"/>
              <a:round/>
              <a:tailEnd type="oval" w="med" len="med"/>
            </a:ln>
          </p:spPr>
          <p:txBody>
            <a:bodyPr/>
            <a:lstStyle/>
            <a:p>
              <a:endParaRPr lang="zh-CN" altLang="en-US"/>
            </a:p>
          </p:txBody>
        </p:sp>
        <p:sp>
          <p:nvSpPr>
            <p:cNvPr id="8213" name="Rectangle 15"/>
            <p:cNvSpPr>
              <a:spLocks noChangeArrowheads="1"/>
            </p:cNvSpPr>
            <p:nvPr/>
          </p:nvSpPr>
          <p:spPr bwMode="auto">
            <a:xfrm rot="3419336">
              <a:off x="13" y="-10"/>
              <a:ext cx="302" cy="328"/>
            </a:xfrm>
            <a:prstGeom prst="rect">
              <a:avLst/>
            </a:prstGeom>
            <a:gradFill rotWithShape="1">
              <a:gsLst>
                <a:gs pos="0">
                  <a:schemeClr val="hlink"/>
                </a:gs>
                <a:gs pos="100000">
                  <a:srgbClr val="004747"/>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p:spPr>
          <p:txBody>
            <a:bodyPr rot="10800000" vert="eaVert" wrap="none" anchor="ctr">
              <a:flatTx/>
            </a:bodyPr>
            <a:lstStyle/>
            <a:p>
              <a:pPr eaLnBrk="0" hangingPunct="0"/>
              <a:endParaRPr lang="zh-CN" altLang="en-US"/>
            </a:p>
          </p:txBody>
        </p:sp>
        <p:sp>
          <p:nvSpPr>
            <p:cNvPr id="8214" name="Text Box 16"/>
            <p:cNvSpPr txBox="1">
              <a:spLocks noChangeArrowheads="1"/>
            </p:cNvSpPr>
            <p:nvPr/>
          </p:nvSpPr>
          <p:spPr bwMode="auto">
            <a:xfrm>
              <a:off x="1005" y="0"/>
              <a:ext cx="1312" cy="417"/>
            </a:xfrm>
            <a:prstGeom prst="rect">
              <a:avLst/>
            </a:prstGeom>
            <a:noFill/>
            <a:ln w="9525">
              <a:noFill/>
              <a:miter lim="800000"/>
            </a:ln>
          </p:spPr>
          <p:txBody>
            <a:bodyPr wrap="none">
              <a:spAutoFit/>
            </a:bodyPr>
            <a:lstStyle/>
            <a:p>
              <a:pPr marL="720725" lvl="1" indent="-263525">
                <a:lnSpc>
                  <a:spcPct val="150000"/>
                </a:lnSpc>
                <a:spcBef>
                  <a:spcPts val="1000"/>
                </a:spcBef>
                <a:buClr>
                  <a:srgbClr val="00CCFF"/>
                </a:buClr>
              </a:pPr>
              <a:r>
                <a:rPr lang="zh-CN" altLang="en-US" sz="2800" b="1" dirty="0">
                  <a:latin typeface="华文中宋" panose="02010600040101010101" pitchFamily="2" charset="-122"/>
                  <a:ea typeface="华文中宋" panose="02010600040101010101" pitchFamily="2" charset="-122"/>
                </a:rPr>
                <a:t>备</a:t>
              </a:r>
              <a:r>
                <a:rPr lang="zh-CN" altLang="en-US" sz="2800" b="1" dirty="0" smtClean="0">
                  <a:latin typeface="华文中宋" panose="02010600040101010101" pitchFamily="2" charset="-122"/>
                  <a:ea typeface="华文中宋" panose="02010600040101010101" pitchFamily="2" charset="-122"/>
                </a:rPr>
                <a:t>兑策略</a:t>
              </a:r>
              <a:endParaRPr lang="zh-CN" altLang="en-US" sz="2800" b="1" dirty="0">
                <a:latin typeface="华文中宋" panose="02010600040101010101" pitchFamily="2" charset="-122"/>
                <a:ea typeface="华文中宋" panose="02010600040101010101" pitchFamily="2" charset="-122"/>
              </a:endParaRPr>
            </a:p>
          </p:txBody>
        </p:sp>
        <p:sp>
          <p:nvSpPr>
            <p:cNvPr id="8215" name="Text Box 17"/>
            <p:cNvSpPr txBox="1">
              <a:spLocks noChangeArrowheads="1"/>
            </p:cNvSpPr>
            <p:nvPr/>
          </p:nvSpPr>
          <p:spPr bwMode="auto">
            <a:xfrm>
              <a:off x="66" y="10"/>
              <a:ext cx="214" cy="291"/>
            </a:xfrm>
            <a:prstGeom prst="rect">
              <a:avLst/>
            </a:prstGeom>
            <a:noFill/>
            <a:ln w="9525">
              <a:noFill/>
              <a:miter lim="800000"/>
            </a:ln>
          </p:spPr>
          <p:txBody>
            <a:bodyPr wrap="none">
              <a:spAutoFit/>
            </a:bodyPr>
            <a:lstStyle/>
            <a:p>
              <a:pPr algn="ctr" eaLnBrk="0" hangingPunct="0"/>
              <a:r>
                <a:rPr lang="en-US" altLang="zh-CN" sz="2400" b="1">
                  <a:solidFill>
                    <a:schemeClr val="bg1"/>
                  </a:solidFill>
                </a:rPr>
                <a:t>4</a:t>
              </a:r>
            </a:p>
          </p:txBody>
        </p:sp>
      </p:grpSp>
      <p:grpSp>
        <p:nvGrpSpPr>
          <p:cNvPr id="8202" name="Group 8"/>
          <p:cNvGrpSpPr/>
          <p:nvPr/>
        </p:nvGrpSpPr>
        <p:grpSpPr bwMode="auto">
          <a:xfrm>
            <a:off x="2081213" y="4240213"/>
            <a:ext cx="5094287" cy="555625"/>
            <a:chOff x="0" y="3"/>
            <a:chExt cx="3209" cy="350"/>
          </a:xfrm>
        </p:grpSpPr>
        <p:sp>
          <p:nvSpPr>
            <p:cNvPr id="8209" name="Line 9"/>
            <p:cNvSpPr>
              <a:spLocks noChangeShapeType="1"/>
            </p:cNvSpPr>
            <p:nvPr/>
          </p:nvSpPr>
          <p:spPr bwMode="auto">
            <a:xfrm>
              <a:off x="185" y="353"/>
              <a:ext cx="3024" cy="0"/>
            </a:xfrm>
            <a:prstGeom prst="line">
              <a:avLst/>
            </a:prstGeom>
            <a:noFill/>
            <a:ln w="25400">
              <a:solidFill>
                <a:srgbClr val="C0C0C0"/>
              </a:solidFill>
              <a:prstDash val="sysDot"/>
              <a:round/>
              <a:tailEnd type="oval" w="med" len="med"/>
            </a:ln>
          </p:spPr>
          <p:txBody>
            <a:bodyPr/>
            <a:lstStyle/>
            <a:p>
              <a:endParaRPr lang="zh-CN" altLang="en-US"/>
            </a:p>
          </p:txBody>
        </p:sp>
        <p:sp>
          <p:nvSpPr>
            <p:cNvPr id="8210" name="Rectangle 10"/>
            <p:cNvSpPr>
              <a:spLocks noChangeArrowheads="1"/>
            </p:cNvSpPr>
            <p:nvPr/>
          </p:nvSpPr>
          <p:spPr bwMode="auto">
            <a:xfrm rot="3419336">
              <a:off x="13" y="-10"/>
              <a:ext cx="302" cy="328"/>
            </a:xfrm>
            <a:prstGeom prst="rect">
              <a:avLst/>
            </a:prstGeom>
            <a:gradFill rotWithShape="1">
              <a:gsLst>
                <a:gs pos="0">
                  <a:schemeClr val="hlink"/>
                </a:gs>
                <a:gs pos="100000">
                  <a:srgbClr val="004747"/>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p:spPr>
          <p:txBody>
            <a:bodyPr rot="10800000" vert="eaVert" wrap="none" anchor="ctr">
              <a:flatTx/>
            </a:bodyPr>
            <a:lstStyle/>
            <a:p>
              <a:pPr eaLnBrk="0" hangingPunct="0"/>
              <a:endParaRPr lang="zh-CN" altLang="en-US"/>
            </a:p>
          </p:txBody>
        </p:sp>
        <p:sp>
          <p:nvSpPr>
            <p:cNvPr id="8211" name="Text Box 12"/>
            <p:cNvSpPr txBox="1">
              <a:spLocks noChangeArrowheads="1"/>
            </p:cNvSpPr>
            <p:nvPr/>
          </p:nvSpPr>
          <p:spPr bwMode="auto">
            <a:xfrm>
              <a:off x="66" y="10"/>
              <a:ext cx="214" cy="291"/>
            </a:xfrm>
            <a:prstGeom prst="rect">
              <a:avLst/>
            </a:prstGeom>
            <a:noFill/>
            <a:ln w="9525">
              <a:noFill/>
              <a:miter lim="800000"/>
            </a:ln>
          </p:spPr>
          <p:txBody>
            <a:bodyPr wrap="none">
              <a:spAutoFit/>
            </a:bodyPr>
            <a:lstStyle/>
            <a:p>
              <a:pPr algn="ctr" eaLnBrk="0" hangingPunct="0"/>
              <a:r>
                <a:rPr lang="en-US" altLang="zh-CN" sz="2400" b="1">
                  <a:solidFill>
                    <a:schemeClr val="bg1"/>
                  </a:solidFill>
                </a:rPr>
                <a:t>5</a:t>
              </a:r>
            </a:p>
          </p:txBody>
        </p:sp>
      </p:grpSp>
      <p:sp>
        <p:nvSpPr>
          <p:cNvPr id="27" name="Text Box 6"/>
          <p:cNvSpPr txBox="1">
            <a:spLocks noChangeArrowheads="1"/>
          </p:cNvSpPr>
          <p:nvPr/>
        </p:nvSpPr>
        <p:spPr bwMode="auto">
          <a:xfrm>
            <a:off x="3515931" y="4216400"/>
            <a:ext cx="2975019" cy="523220"/>
          </a:xfrm>
          <a:prstGeom prst="rect">
            <a:avLst/>
          </a:prstGeom>
          <a:noFill/>
          <a:ln w="9525">
            <a:noFill/>
            <a:miter lim="800000"/>
          </a:ln>
          <a:effectLst/>
        </p:spPr>
        <p:txBody>
          <a:bodyPr wrap="square">
            <a:spAutoFit/>
          </a:bodyPr>
          <a:lstStyle/>
          <a:p>
            <a:pPr algn="ctr" eaLnBrk="0" hangingPunct="0">
              <a:defRPr/>
            </a:pPr>
            <a:r>
              <a:rPr lang="zh-CN" altLang="en-US" sz="2800" b="1" dirty="0" smtClean="0">
                <a:effectLst>
                  <a:outerShdw blurRad="38100" dist="38100" dir="2700000" algn="tl">
                    <a:srgbClr val="C0C0C0"/>
                  </a:outerShdw>
                </a:effectLst>
                <a:latin typeface="Times New Roman" panose="02020603050405020304" pitchFamily="18" charset="0"/>
                <a:ea typeface="华文中宋" panose="02010600040101010101" pitchFamily="2" charset="-122"/>
              </a:rPr>
              <a:t>保护性策略</a:t>
            </a:r>
            <a:endParaRPr lang="zh-CN" altLang="en-US" sz="2800" b="1" dirty="0">
              <a:effectLst>
                <a:outerShdw blurRad="38100" dist="38100" dir="2700000" algn="tl">
                  <a:srgbClr val="C0C0C0"/>
                </a:outerShdw>
              </a:effectLst>
              <a:latin typeface="Times New Roman" panose="02020603050405020304" pitchFamily="18" charset="0"/>
              <a:ea typeface="华文中宋" panose="02010600040101010101" pitchFamily="2" charset="-122"/>
            </a:endParaRPr>
          </a:p>
        </p:txBody>
      </p:sp>
      <p:grpSp>
        <p:nvGrpSpPr>
          <p:cNvPr id="8204" name="Group 8"/>
          <p:cNvGrpSpPr/>
          <p:nvPr/>
        </p:nvGrpSpPr>
        <p:grpSpPr bwMode="auto">
          <a:xfrm>
            <a:off x="2092325" y="5062538"/>
            <a:ext cx="5094288" cy="555625"/>
            <a:chOff x="0" y="3"/>
            <a:chExt cx="3209" cy="350"/>
          </a:xfrm>
        </p:grpSpPr>
        <p:sp>
          <p:nvSpPr>
            <p:cNvPr id="8206" name="Line 9"/>
            <p:cNvSpPr>
              <a:spLocks noChangeShapeType="1"/>
            </p:cNvSpPr>
            <p:nvPr/>
          </p:nvSpPr>
          <p:spPr bwMode="auto">
            <a:xfrm>
              <a:off x="185" y="353"/>
              <a:ext cx="3024" cy="0"/>
            </a:xfrm>
            <a:prstGeom prst="line">
              <a:avLst/>
            </a:prstGeom>
            <a:noFill/>
            <a:ln w="25400">
              <a:solidFill>
                <a:srgbClr val="C0C0C0"/>
              </a:solidFill>
              <a:prstDash val="sysDot"/>
              <a:round/>
              <a:tailEnd type="oval" w="med" len="med"/>
            </a:ln>
          </p:spPr>
          <p:txBody>
            <a:bodyPr/>
            <a:lstStyle/>
            <a:p>
              <a:endParaRPr lang="zh-CN" altLang="en-US"/>
            </a:p>
          </p:txBody>
        </p:sp>
        <p:sp>
          <p:nvSpPr>
            <p:cNvPr id="8207" name="Rectangle 10"/>
            <p:cNvSpPr>
              <a:spLocks noChangeArrowheads="1"/>
            </p:cNvSpPr>
            <p:nvPr/>
          </p:nvSpPr>
          <p:spPr bwMode="auto">
            <a:xfrm rot="3419336">
              <a:off x="13" y="-10"/>
              <a:ext cx="302" cy="328"/>
            </a:xfrm>
            <a:prstGeom prst="rect">
              <a:avLst/>
            </a:prstGeom>
            <a:gradFill rotWithShape="1">
              <a:gsLst>
                <a:gs pos="0">
                  <a:schemeClr val="hlink"/>
                </a:gs>
                <a:gs pos="100000">
                  <a:srgbClr val="004747"/>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p:spPr>
          <p:txBody>
            <a:bodyPr rot="10800000" vert="eaVert" wrap="none" anchor="ctr">
              <a:flatTx/>
            </a:bodyPr>
            <a:lstStyle/>
            <a:p>
              <a:pPr eaLnBrk="0" hangingPunct="0"/>
              <a:endParaRPr lang="zh-CN" altLang="en-US"/>
            </a:p>
          </p:txBody>
        </p:sp>
        <p:sp>
          <p:nvSpPr>
            <p:cNvPr id="8208" name="Text Box 12"/>
            <p:cNvSpPr txBox="1">
              <a:spLocks noChangeArrowheads="1"/>
            </p:cNvSpPr>
            <p:nvPr/>
          </p:nvSpPr>
          <p:spPr bwMode="auto">
            <a:xfrm>
              <a:off x="66" y="10"/>
              <a:ext cx="214" cy="291"/>
            </a:xfrm>
            <a:prstGeom prst="rect">
              <a:avLst/>
            </a:prstGeom>
            <a:noFill/>
            <a:ln w="9525">
              <a:noFill/>
              <a:miter lim="800000"/>
            </a:ln>
          </p:spPr>
          <p:txBody>
            <a:bodyPr wrap="none">
              <a:spAutoFit/>
            </a:bodyPr>
            <a:lstStyle/>
            <a:p>
              <a:pPr algn="ctr" eaLnBrk="0" hangingPunct="0"/>
              <a:r>
                <a:rPr lang="en-US" altLang="zh-CN" sz="2400" b="1">
                  <a:solidFill>
                    <a:schemeClr val="bg1"/>
                  </a:solidFill>
                </a:rPr>
                <a:t>6</a:t>
              </a:r>
            </a:p>
          </p:txBody>
        </p:sp>
      </p:grpSp>
      <p:sp>
        <p:nvSpPr>
          <p:cNvPr id="36" name="Text Box 6"/>
          <p:cNvSpPr txBox="1">
            <a:spLocks noChangeArrowheads="1"/>
          </p:cNvSpPr>
          <p:nvPr/>
        </p:nvSpPr>
        <p:spPr bwMode="auto">
          <a:xfrm>
            <a:off x="3155325" y="5051604"/>
            <a:ext cx="3657599" cy="523220"/>
          </a:xfrm>
          <a:prstGeom prst="rect">
            <a:avLst/>
          </a:prstGeom>
          <a:noFill/>
          <a:ln w="9525">
            <a:noFill/>
            <a:miter lim="800000"/>
          </a:ln>
          <a:effectLst/>
        </p:spPr>
        <p:txBody>
          <a:bodyPr wrap="square">
            <a:spAutoFit/>
          </a:bodyPr>
          <a:lstStyle/>
          <a:p>
            <a:pPr algn="ctr" eaLnBrk="0" hangingPunct="0">
              <a:defRPr/>
            </a:pPr>
            <a:r>
              <a:rPr lang="zh-CN" altLang="en-US" sz="2800" b="1" dirty="0" smtClean="0">
                <a:effectLst>
                  <a:outerShdw blurRad="38100" dist="38100" dir="2700000" algn="tl">
                    <a:srgbClr val="C0C0C0"/>
                  </a:outerShdw>
                </a:effectLst>
                <a:latin typeface="Times New Roman" panose="02020603050405020304" pitchFamily="18" charset="0"/>
                <a:ea typeface="华文中宋" panose="02010600040101010101" pitchFamily="2" charset="-122"/>
              </a:rPr>
              <a:t>套利避险策略</a:t>
            </a:r>
            <a:endParaRPr lang="zh-CN" altLang="en-US" sz="2800" b="1" dirty="0">
              <a:effectLst>
                <a:outerShdw blurRad="38100" dist="38100" dir="2700000" algn="tl">
                  <a:srgbClr val="C0C0C0"/>
                </a:outerShdw>
              </a:effectLst>
              <a:latin typeface="Times New Roman" panose="02020603050405020304" pitchFamily="18" charset="0"/>
              <a:ea typeface="华文中宋"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xit" presetSubtype="16" fill="hold" grpId="0" nodeType="clickEffect">
                                  <p:stCondLst>
                                    <p:cond delay="0"/>
                                  </p:stCondLst>
                                  <p:childTnLst>
                                    <p:animEffect transition="out" filter="diamond(in)">
                                      <p:cBhvr>
                                        <p:cTn id="6" dur="2000"/>
                                        <p:tgtEl>
                                          <p:spTgt spid="28"/>
                                        </p:tgtEl>
                                      </p:cBhvr>
                                    </p:animEffect>
                                    <p:set>
                                      <p:cBhvr>
                                        <p:cTn id="7" dur="1" fill="hold">
                                          <p:stCondLst>
                                            <p:cond delay="19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8"/>
          <p:cNvGrpSpPr/>
          <p:nvPr/>
        </p:nvGrpSpPr>
        <p:grpSpPr bwMode="auto">
          <a:xfrm>
            <a:off x="2070100" y="2541588"/>
            <a:ext cx="5094288" cy="555625"/>
            <a:chOff x="0" y="3"/>
            <a:chExt cx="3209" cy="350"/>
          </a:xfrm>
        </p:grpSpPr>
        <p:sp>
          <p:nvSpPr>
            <p:cNvPr id="9220" name="Line 9"/>
            <p:cNvSpPr>
              <a:spLocks noChangeShapeType="1"/>
            </p:cNvSpPr>
            <p:nvPr/>
          </p:nvSpPr>
          <p:spPr bwMode="auto">
            <a:xfrm>
              <a:off x="185" y="353"/>
              <a:ext cx="3024" cy="0"/>
            </a:xfrm>
            <a:prstGeom prst="line">
              <a:avLst/>
            </a:prstGeom>
            <a:noFill/>
            <a:ln w="25400">
              <a:solidFill>
                <a:srgbClr val="C0C0C0"/>
              </a:solidFill>
              <a:prstDash val="sysDot"/>
              <a:round/>
              <a:tailEnd type="oval" w="med" len="med"/>
            </a:ln>
          </p:spPr>
          <p:txBody>
            <a:bodyPr/>
            <a:lstStyle/>
            <a:p>
              <a:endParaRPr lang="zh-CN" altLang="en-US"/>
            </a:p>
          </p:txBody>
        </p:sp>
        <p:sp>
          <p:nvSpPr>
            <p:cNvPr id="9221" name="Rectangle 10"/>
            <p:cNvSpPr>
              <a:spLocks noChangeArrowheads="1"/>
            </p:cNvSpPr>
            <p:nvPr/>
          </p:nvSpPr>
          <p:spPr bwMode="auto">
            <a:xfrm rot="3419336">
              <a:off x="13" y="-10"/>
              <a:ext cx="302" cy="328"/>
            </a:xfrm>
            <a:prstGeom prst="rect">
              <a:avLst/>
            </a:prstGeom>
            <a:gradFill rotWithShape="1">
              <a:gsLst>
                <a:gs pos="0">
                  <a:schemeClr val="hlink"/>
                </a:gs>
                <a:gs pos="100000">
                  <a:srgbClr val="004747"/>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p:spPr>
          <p:txBody>
            <a:bodyPr rot="10800000" vert="eaVert" wrap="none" anchor="ctr">
              <a:flatTx/>
            </a:bodyPr>
            <a:lstStyle/>
            <a:p>
              <a:pPr eaLnBrk="0" hangingPunct="0"/>
              <a:endParaRPr lang="zh-CN" altLang="en-US"/>
            </a:p>
          </p:txBody>
        </p:sp>
        <p:sp>
          <p:nvSpPr>
            <p:cNvPr id="9222" name="Text Box 12"/>
            <p:cNvSpPr txBox="1">
              <a:spLocks noChangeArrowheads="1"/>
            </p:cNvSpPr>
            <p:nvPr/>
          </p:nvSpPr>
          <p:spPr bwMode="auto">
            <a:xfrm>
              <a:off x="66" y="10"/>
              <a:ext cx="214" cy="291"/>
            </a:xfrm>
            <a:prstGeom prst="rect">
              <a:avLst/>
            </a:prstGeom>
            <a:noFill/>
            <a:ln w="9525">
              <a:noFill/>
              <a:miter lim="800000"/>
            </a:ln>
          </p:spPr>
          <p:txBody>
            <a:bodyPr wrap="none">
              <a:spAutoFit/>
            </a:bodyPr>
            <a:lstStyle/>
            <a:p>
              <a:pPr algn="ctr" eaLnBrk="0" hangingPunct="0"/>
              <a:r>
                <a:rPr lang="en-US" altLang="zh-CN" sz="2400" b="1">
                  <a:solidFill>
                    <a:schemeClr val="bg1"/>
                  </a:solidFill>
                </a:rPr>
                <a:t>1</a:t>
              </a:r>
            </a:p>
          </p:txBody>
        </p:sp>
      </p:grpSp>
      <p:sp>
        <p:nvSpPr>
          <p:cNvPr id="32" name="Text Box 6"/>
          <p:cNvSpPr txBox="1">
            <a:spLocks noChangeArrowheads="1"/>
          </p:cNvSpPr>
          <p:nvPr/>
        </p:nvSpPr>
        <p:spPr bwMode="auto">
          <a:xfrm>
            <a:off x="2936383" y="2570163"/>
            <a:ext cx="4250028" cy="954107"/>
          </a:xfrm>
          <a:prstGeom prst="rect">
            <a:avLst/>
          </a:prstGeom>
          <a:noFill/>
          <a:ln w="9525">
            <a:noFill/>
            <a:miter lim="800000"/>
          </a:ln>
          <a:effectLst/>
        </p:spPr>
        <p:txBody>
          <a:bodyPr wrap="square">
            <a:spAutoFit/>
          </a:bodyPr>
          <a:lstStyle/>
          <a:p>
            <a:pPr algn="ctr" eaLnBrk="0" hangingPunct="0">
              <a:defRPr/>
            </a:pPr>
            <a:r>
              <a:rPr lang="zh-CN" altLang="en-US" sz="2800" b="1" dirty="0">
                <a:latin typeface="华文中宋" panose="02010600040101010101" pitchFamily="2" charset="-122"/>
                <a:ea typeface="华文中宋" panose="02010600040101010101" pitchFamily="2" charset="-122"/>
              </a:rPr>
              <a:t>三角形末端突破策略</a:t>
            </a:r>
          </a:p>
          <a:p>
            <a:pPr algn="ctr" eaLnBrk="0" hangingPunct="0">
              <a:defRPr/>
            </a:pPr>
            <a:endParaRPr lang="zh-CN" altLang="en-US" sz="2800" b="1" dirty="0">
              <a:effectLst>
                <a:outerShdw blurRad="38100" dist="38100" dir="2700000" algn="tl">
                  <a:srgbClr val="C0C0C0"/>
                </a:outerShdw>
              </a:effectLst>
              <a:latin typeface="Times New Roman" panose="02020603050405020304" pitchFamily="18" charset="0"/>
              <a:ea typeface="华文中宋" panose="0201060004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图片 1"/>
          <p:cNvPicPr>
            <a:picLocks noChangeAspect="1" noChangeArrowheads="1"/>
          </p:cNvPicPr>
          <p:nvPr/>
        </p:nvPicPr>
        <p:blipFill>
          <a:blip r:embed="rId2" cstate="print"/>
          <a:srcRect/>
          <a:stretch>
            <a:fillRect/>
          </a:stretch>
        </p:blipFill>
        <p:spPr bwMode="auto">
          <a:xfrm>
            <a:off x="303213" y="1972415"/>
            <a:ext cx="8516937" cy="4202112"/>
          </a:xfrm>
          <a:prstGeom prst="rect">
            <a:avLst/>
          </a:prstGeom>
          <a:noFill/>
          <a:ln w="9525">
            <a:noFill/>
            <a:miter lim="800000"/>
            <a:headEnd/>
            <a:tailEnd/>
          </a:ln>
        </p:spPr>
      </p:pic>
      <p:sp>
        <p:nvSpPr>
          <p:cNvPr id="30723" name="Rectangle 6"/>
          <p:cNvSpPr>
            <a:spLocks noChangeArrowheads="1"/>
          </p:cNvSpPr>
          <p:nvPr/>
        </p:nvSpPr>
        <p:spPr bwMode="auto">
          <a:xfrm>
            <a:off x="0" y="1378044"/>
            <a:ext cx="9144000" cy="554038"/>
          </a:xfrm>
          <a:prstGeom prst="rect">
            <a:avLst/>
          </a:prstGeom>
          <a:noFill/>
          <a:ln w="9525">
            <a:noFill/>
            <a:miter lim="800000"/>
          </a:ln>
        </p:spPr>
        <p:txBody>
          <a:bodyPr lIns="92075" tIns="46038" rIns="92075" bIns="46038"/>
          <a:lstStyle/>
          <a:p>
            <a:pPr marL="342900" indent="-342900" eaLnBrk="0" hangingPunct="0">
              <a:lnSpc>
                <a:spcPct val="90000"/>
              </a:lnSpc>
              <a:spcBef>
                <a:spcPct val="20000"/>
              </a:spcBef>
            </a:pPr>
            <a:r>
              <a:rPr lang="zh-CN" altLang="en-US" sz="2400" dirty="0"/>
              <a:t>     </a:t>
            </a:r>
            <a:r>
              <a:rPr lang="zh-CN" altLang="en-US" sz="2400" dirty="0">
                <a:latin typeface="华文中宋" panose="02010600040101010101" pitchFamily="2" charset="-122"/>
                <a:ea typeface="华文中宋" panose="02010600040101010101" pitchFamily="2" charset="-122"/>
              </a:rPr>
              <a:t>适用场合：三角形整理末期，即将突破，大幅波动</a:t>
            </a:r>
          </a:p>
        </p:txBody>
      </p:sp>
      <p:sp>
        <p:nvSpPr>
          <p:cNvPr id="4" name="Rectangle 6"/>
          <p:cNvSpPr>
            <a:spLocks noChangeArrowheads="1"/>
          </p:cNvSpPr>
          <p:nvPr/>
        </p:nvSpPr>
        <p:spPr bwMode="auto">
          <a:xfrm>
            <a:off x="0" y="796341"/>
            <a:ext cx="9038820" cy="554038"/>
          </a:xfrm>
          <a:prstGeom prst="rect">
            <a:avLst/>
          </a:prstGeom>
          <a:noFill/>
          <a:ln w="9525">
            <a:noFill/>
            <a:miter lim="800000"/>
          </a:ln>
        </p:spPr>
        <p:txBody>
          <a:bodyPr lIns="92075" tIns="46038" rIns="92075" bIns="46038"/>
          <a:lstStyle/>
          <a:p>
            <a:pPr marL="342900" indent="-342900" eaLnBrk="0" hangingPunct="0">
              <a:lnSpc>
                <a:spcPct val="90000"/>
              </a:lnSpc>
              <a:spcBef>
                <a:spcPct val="20000"/>
              </a:spcBef>
            </a:pPr>
            <a:r>
              <a:rPr lang="zh-CN" altLang="en-US" sz="2400" dirty="0"/>
              <a:t>     </a:t>
            </a:r>
            <a:r>
              <a:rPr lang="zh-CN" altLang="en-US" sz="2400" b="1" dirty="0" smtClean="0"/>
              <a:t>策略名称：买入跨式</a:t>
            </a:r>
            <a:endParaRPr lang="zh-CN" altLang="en-US" sz="2400" b="1" dirty="0">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bwMode="auto">
          <a:xfrm>
            <a:off x="979488" y="2768600"/>
            <a:ext cx="7494587" cy="3359150"/>
            <a:chOff x="1143000" y="2209800"/>
            <a:chExt cx="7480300" cy="3886200"/>
          </a:xfrm>
        </p:grpSpPr>
        <p:pic>
          <p:nvPicPr>
            <p:cNvPr id="31748" name="Picture 47"/>
            <p:cNvPicPr>
              <a:picLocks noChangeAspect="1" noChangeArrowheads="1"/>
            </p:cNvPicPr>
            <p:nvPr/>
          </p:nvPicPr>
          <p:blipFill>
            <a:blip r:embed="rId2" cstate="print"/>
            <a:srcRect/>
            <a:stretch>
              <a:fillRect/>
            </a:stretch>
          </p:blipFill>
          <p:spPr bwMode="auto">
            <a:xfrm>
              <a:off x="1143000" y="2540000"/>
              <a:ext cx="6858000" cy="3556000"/>
            </a:xfrm>
            <a:prstGeom prst="rect">
              <a:avLst/>
            </a:prstGeom>
            <a:noFill/>
            <a:ln w="9525">
              <a:noFill/>
              <a:miter lim="800000"/>
              <a:headEnd/>
              <a:tailEnd/>
            </a:ln>
          </p:spPr>
        </p:pic>
        <p:sp>
          <p:nvSpPr>
            <p:cNvPr id="31749" name="Text Box 48"/>
            <p:cNvSpPr txBox="1">
              <a:spLocks noChangeArrowheads="1"/>
            </p:cNvSpPr>
            <p:nvPr/>
          </p:nvSpPr>
          <p:spPr bwMode="auto">
            <a:xfrm>
              <a:off x="6400800" y="2209800"/>
              <a:ext cx="1905000" cy="535659"/>
            </a:xfrm>
            <a:prstGeom prst="rect">
              <a:avLst/>
            </a:prstGeom>
            <a:noFill/>
            <a:ln w="9525">
              <a:solidFill>
                <a:schemeClr val="tx1"/>
              </a:solidFill>
              <a:miter lim="800000"/>
            </a:ln>
          </p:spPr>
          <p:txBody>
            <a:bodyPr>
              <a:spAutoFit/>
            </a:bodyPr>
            <a:lstStyle/>
            <a:p>
              <a:pPr>
                <a:lnSpc>
                  <a:spcPct val="70000"/>
                </a:lnSpc>
                <a:spcBef>
                  <a:spcPct val="50000"/>
                </a:spcBef>
              </a:pPr>
              <a:r>
                <a:rPr lang="zh-TW" altLang="en-US" sz="2000" dirty="0">
                  <a:solidFill>
                    <a:srgbClr val="FF3399"/>
                  </a:solidFill>
                  <a:latin typeface="楷体" panose="02010609060101010101" charset="-122"/>
                  <a:ea typeface="楷体" panose="02010609060101010101" charset="-122"/>
                </a:rPr>
                <a:t>支出</a:t>
              </a:r>
              <a:r>
                <a:rPr lang="en-US" altLang="zh-TW" sz="2000" dirty="0">
                  <a:solidFill>
                    <a:srgbClr val="FF3399"/>
                  </a:solidFill>
                  <a:latin typeface="楷体" panose="02010609060101010101" charset="-122"/>
                  <a:ea typeface="楷体" panose="02010609060101010101" charset="-122"/>
                </a:rPr>
                <a:t>140</a:t>
              </a:r>
              <a:r>
                <a:rPr lang="zh-TW" altLang="en-US" sz="2000" dirty="0">
                  <a:solidFill>
                    <a:srgbClr val="FF3399"/>
                  </a:solidFill>
                  <a:latin typeface="楷体" panose="02010609060101010101" charset="-122"/>
                  <a:ea typeface="楷体" panose="02010609060101010101" charset="-122"/>
                </a:rPr>
                <a:t>点买进</a:t>
              </a:r>
              <a:r>
                <a:rPr lang="en-US" altLang="zh-TW" sz="2000" dirty="0">
                  <a:solidFill>
                    <a:srgbClr val="FF3399"/>
                  </a:solidFill>
                  <a:latin typeface="楷体" panose="02010609060101010101" charset="-122"/>
                  <a:ea typeface="楷体" panose="02010609060101010101" charset="-122"/>
                </a:rPr>
                <a:t>5000</a:t>
              </a:r>
              <a:r>
                <a:rPr lang="zh-TW" altLang="en-US" sz="2000" dirty="0">
                  <a:solidFill>
                    <a:srgbClr val="FF3399"/>
                  </a:solidFill>
                  <a:latin typeface="楷体" panose="02010609060101010101" charset="-122"/>
                  <a:ea typeface="楷体" panose="02010609060101010101" charset="-122"/>
                </a:rPr>
                <a:t>买权</a:t>
              </a:r>
            </a:p>
          </p:txBody>
        </p:sp>
        <p:sp>
          <p:nvSpPr>
            <p:cNvPr id="31750" name="Text Box 49"/>
            <p:cNvSpPr txBox="1">
              <a:spLocks noChangeArrowheads="1"/>
            </p:cNvSpPr>
            <p:nvPr/>
          </p:nvSpPr>
          <p:spPr bwMode="auto">
            <a:xfrm>
              <a:off x="6705600" y="4889500"/>
              <a:ext cx="1917700" cy="535659"/>
            </a:xfrm>
            <a:prstGeom prst="rect">
              <a:avLst/>
            </a:prstGeom>
            <a:noFill/>
            <a:ln w="9525">
              <a:solidFill>
                <a:schemeClr val="tx1"/>
              </a:solidFill>
              <a:miter lim="800000"/>
            </a:ln>
          </p:spPr>
          <p:txBody>
            <a:bodyPr>
              <a:spAutoFit/>
            </a:bodyPr>
            <a:lstStyle/>
            <a:p>
              <a:pPr>
                <a:lnSpc>
                  <a:spcPct val="70000"/>
                </a:lnSpc>
                <a:spcBef>
                  <a:spcPct val="50000"/>
                </a:spcBef>
              </a:pPr>
              <a:r>
                <a:rPr lang="zh-TW" altLang="en-US" sz="2000">
                  <a:solidFill>
                    <a:srgbClr val="00FFFF"/>
                  </a:solidFill>
                  <a:latin typeface="楷体" panose="02010609060101010101" charset="-122"/>
                  <a:ea typeface="楷体" panose="02010609060101010101" charset="-122"/>
                </a:rPr>
                <a:t>支出</a:t>
              </a:r>
              <a:r>
                <a:rPr lang="en-US" altLang="zh-TW" sz="2000">
                  <a:solidFill>
                    <a:srgbClr val="00FFFF"/>
                  </a:solidFill>
                  <a:latin typeface="楷体" panose="02010609060101010101" charset="-122"/>
                  <a:ea typeface="楷体" panose="02010609060101010101" charset="-122"/>
                </a:rPr>
                <a:t>160</a:t>
              </a:r>
              <a:r>
                <a:rPr lang="zh-TW" altLang="en-US" sz="2000">
                  <a:solidFill>
                    <a:srgbClr val="00FFFF"/>
                  </a:solidFill>
                  <a:latin typeface="楷体" panose="02010609060101010101" charset="-122"/>
                  <a:ea typeface="楷体" panose="02010609060101010101" charset="-122"/>
                </a:rPr>
                <a:t>点买进</a:t>
              </a:r>
              <a:r>
                <a:rPr lang="en-US" altLang="zh-TW" sz="2000">
                  <a:solidFill>
                    <a:srgbClr val="00FFFF"/>
                  </a:solidFill>
                  <a:latin typeface="楷体" panose="02010609060101010101" charset="-122"/>
                  <a:ea typeface="楷体" panose="02010609060101010101" charset="-122"/>
                </a:rPr>
                <a:t>5000</a:t>
              </a:r>
              <a:r>
                <a:rPr lang="zh-TW" altLang="en-US" sz="2000">
                  <a:solidFill>
                    <a:srgbClr val="00FFFF"/>
                  </a:solidFill>
                  <a:latin typeface="楷体" panose="02010609060101010101" charset="-122"/>
                  <a:ea typeface="楷体" panose="02010609060101010101" charset="-122"/>
                </a:rPr>
                <a:t>卖权</a:t>
              </a:r>
            </a:p>
          </p:txBody>
        </p:sp>
      </p:grpSp>
      <p:sp>
        <p:nvSpPr>
          <p:cNvPr id="31747" name="TextBox 1"/>
          <p:cNvSpPr txBox="1">
            <a:spLocks noChangeArrowheads="1"/>
          </p:cNvSpPr>
          <p:nvPr/>
        </p:nvSpPr>
        <p:spPr bwMode="auto">
          <a:xfrm>
            <a:off x="414338" y="241300"/>
            <a:ext cx="8496300" cy="2678113"/>
          </a:xfrm>
          <a:prstGeom prst="rect">
            <a:avLst/>
          </a:prstGeom>
          <a:noFill/>
          <a:ln w="9525">
            <a:noFill/>
            <a:miter lim="800000"/>
          </a:ln>
        </p:spPr>
        <p:txBody>
          <a:bodyPr>
            <a:spAutoFit/>
          </a:bodyPr>
          <a:lstStyle/>
          <a:p>
            <a:pPr eaLnBrk="0" hangingPunct="0"/>
            <a:r>
              <a:rPr lang="zh-CN" altLang="en-US" sz="2400">
                <a:latin typeface="华文中宋" panose="02010600040101010101" pitchFamily="2" charset="-122"/>
                <a:ea typeface="华文中宋" panose="02010600040101010101" pitchFamily="2" charset="-122"/>
              </a:rPr>
              <a:t>构造方式：</a:t>
            </a:r>
            <a:endParaRPr lang="en-US" altLang="zh-CN" sz="2400">
              <a:latin typeface="华文中宋" panose="02010600040101010101" pitchFamily="2" charset="-122"/>
              <a:ea typeface="华文中宋" panose="02010600040101010101" pitchFamily="2" charset="-122"/>
            </a:endParaRPr>
          </a:p>
          <a:p>
            <a:pPr eaLnBrk="0" hangingPunct="0"/>
            <a:r>
              <a:rPr lang="zh-CN" altLang="en-US" sz="2400">
                <a:latin typeface="华文中宋" panose="02010600040101010101" pitchFamily="2" charset="-122"/>
                <a:ea typeface="华文中宋" panose="02010600040101010101" pitchFamily="2" charset="-122"/>
              </a:rPr>
              <a:t>以相同的执行价格同时买入看涨期权和看跌期权</a:t>
            </a:r>
            <a:endParaRPr lang="en-US" altLang="zh-CN" sz="2400">
              <a:latin typeface="华文中宋" panose="02010600040101010101" pitchFamily="2" charset="-122"/>
              <a:ea typeface="华文中宋" panose="02010600040101010101" pitchFamily="2" charset="-122"/>
            </a:endParaRPr>
          </a:p>
          <a:p>
            <a:pPr eaLnBrk="0" hangingPunct="0"/>
            <a:r>
              <a:rPr lang="zh-CN" altLang="en-US" sz="2400">
                <a:latin typeface="华文中宋" panose="02010600040101010101" pitchFamily="2" charset="-122"/>
                <a:ea typeface="华文中宋" panose="02010600040101010101" pitchFamily="2" charset="-122"/>
              </a:rPr>
              <a:t>最大风险：支付的全部权利金</a:t>
            </a:r>
            <a:endParaRPr lang="en-US" altLang="zh-CN" sz="2400">
              <a:latin typeface="华文中宋" panose="02010600040101010101" pitchFamily="2" charset="-122"/>
              <a:ea typeface="华文中宋" panose="02010600040101010101" pitchFamily="2" charset="-122"/>
            </a:endParaRPr>
          </a:p>
          <a:p>
            <a:pPr eaLnBrk="0" hangingPunct="0"/>
            <a:r>
              <a:rPr lang="zh-CN" altLang="en-US" sz="2400">
                <a:latin typeface="华文中宋" panose="02010600040101010101" pitchFamily="2" charset="-122"/>
                <a:ea typeface="华文中宋" panose="02010600040101010101" pitchFamily="2" charset="-122"/>
              </a:rPr>
              <a:t>收益</a:t>
            </a:r>
            <a:r>
              <a:rPr lang="zh-CN" altLang="en-US" sz="2400">
                <a:latin typeface="华文中宋" panose="02010600040101010101" pitchFamily="2" charset="-122"/>
                <a:ea typeface="华文中宋" panose="02010600040101010101" pitchFamily="2" charset="-122"/>
                <a:sym typeface="Wingdings" panose="05000000000000000000" pitchFamily="2" charset="2"/>
              </a:rPr>
              <a:t>：后续一旦突破盘整，大幅波动，将获得较大收益</a:t>
            </a:r>
            <a:endParaRPr lang="en-US" altLang="zh-CN" sz="2400">
              <a:latin typeface="华文中宋" panose="02010600040101010101" pitchFamily="2" charset="-122"/>
              <a:ea typeface="华文中宋" panose="02010600040101010101" pitchFamily="2" charset="-122"/>
              <a:sym typeface="Wingdings" panose="05000000000000000000" pitchFamily="2" charset="2"/>
            </a:endParaRPr>
          </a:p>
          <a:p>
            <a:pPr eaLnBrk="0" hangingPunct="0"/>
            <a:r>
              <a:rPr lang="zh-CN" altLang="en-US" sz="2400">
                <a:latin typeface="华文中宋" panose="02010600040101010101" pitchFamily="2" charset="-122"/>
                <a:ea typeface="华文中宋" panose="02010600040101010101" pitchFamily="2" charset="-122"/>
                <a:sym typeface="Wingdings" panose="05000000000000000000" pitchFamily="2" charset="2"/>
              </a:rPr>
              <a:t>损益平衡点：高平衡点：执行价格</a:t>
            </a:r>
            <a:r>
              <a:rPr lang="en-US" altLang="zh-CN" sz="2400">
                <a:latin typeface="华文中宋" panose="02010600040101010101" pitchFamily="2" charset="-122"/>
                <a:ea typeface="华文中宋" panose="02010600040101010101" pitchFamily="2" charset="-122"/>
                <a:sym typeface="Wingdings" panose="05000000000000000000" pitchFamily="2" charset="2"/>
              </a:rPr>
              <a:t>+</a:t>
            </a:r>
            <a:r>
              <a:rPr lang="zh-CN" altLang="en-US" sz="2400">
                <a:latin typeface="华文中宋" panose="02010600040101010101" pitchFamily="2" charset="-122"/>
                <a:ea typeface="华文中宋" panose="02010600040101010101" pitchFamily="2" charset="-122"/>
                <a:sym typeface="Wingdings" panose="05000000000000000000" pitchFamily="2" charset="2"/>
              </a:rPr>
              <a:t>全部</a:t>
            </a:r>
            <a:r>
              <a:rPr lang="zh-CN" altLang="en-US" sz="2400">
                <a:latin typeface="华文中宋" panose="02010600040101010101" pitchFamily="2" charset="-122"/>
                <a:ea typeface="华文中宋" panose="02010600040101010101" pitchFamily="2" charset="-122"/>
              </a:rPr>
              <a:t>权利金</a:t>
            </a:r>
            <a:endParaRPr lang="en-US" altLang="zh-CN" sz="2400">
              <a:latin typeface="华文中宋" panose="02010600040101010101" pitchFamily="2" charset="-122"/>
              <a:ea typeface="华文中宋" panose="02010600040101010101" pitchFamily="2" charset="-122"/>
            </a:endParaRPr>
          </a:p>
          <a:p>
            <a:pPr eaLnBrk="0" hangingPunct="0"/>
            <a:r>
              <a:rPr lang="en-US" altLang="zh-CN" sz="2400">
                <a:latin typeface="华文中宋" panose="02010600040101010101" pitchFamily="2" charset="-122"/>
                <a:ea typeface="华文中宋" panose="02010600040101010101" pitchFamily="2" charset="-122"/>
              </a:rPr>
              <a:t>                   </a:t>
            </a:r>
            <a:r>
              <a:rPr lang="zh-CN" altLang="en-US" sz="2400">
                <a:latin typeface="华文中宋" panose="02010600040101010101" pitchFamily="2" charset="-122"/>
                <a:ea typeface="华文中宋" panose="02010600040101010101" pitchFamily="2" charset="-122"/>
              </a:rPr>
              <a:t>低平衡点：执行价格</a:t>
            </a:r>
            <a:r>
              <a:rPr lang="en-US" altLang="zh-CN" sz="2400">
                <a:latin typeface="华文中宋" panose="02010600040101010101" pitchFamily="2" charset="-122"/>
                <a:ea typeface="华文中宋" panose="02010600040101010101" pitchFamily="2" charset="-122"/>
              </a:rPr>
              <a:t>-</a:t>
            </a:r>
            <a:r>
              <a:rPr lang="zh-CN" altLang="en-US" sz="2400">
                <a:latin typeface="华文中宋" panose="02010600040101010101" pitchFamily="2" charset="-122"/>
                <a:ea typeface="华文中宋" panose="02010600040101010101" pitchFamily="2" charset="-122"/>
              </a:rPr>
              <a:t>全部权利金</a:t>
            </a:r>
          </a:p>
          <a:p>
            <a:pPr eaLnBrk="0" hangingPunct="0"/>
            <a:endParaRPr lang="zh-CN" altLang="en-US" sz="2400">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图片 1"/>
          <p:cNvPicPr>
            <a:picLocks noChangeAspect="1" noChangeArrowheads="1"/>
          </p:cNvPicPr>
          <p:nvPr/>
        </p:nvPicPr>
        <p:blipFill>
          <a:blip r:embed="rId2" cstate="print"/>
          <a:srcRect/>
          <a:stretch>
            <a:fillRect/>
          </a:stretch>
        </p:blipFill>
        <p:spPr bwMode="auto">
          <a:xfrm>
            <a:off x="133350" y="682625"/>
            <a:ext cx="8863013" cy="5643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Group 13"/>
          <p:cNvGrpSpPr/>
          <p:nvPr/>
        </p:nvGrpSpPr>
        <p:grpSpPr bwMode="auto">
          <a:xfrm>
            <a:off x="2070100" y="2613025"/>
            <a:ext cx="5094288" cy="555625"/>
            <a:chOff x="0" y="3"/>
            <a:chExt cx="3209" cy="350"/>
          </a:xfrm>
        </p:grpSpPr>
        <p:sp>
          <p:nvSpPr>
            <p:cNvPr id="15364" name="Line 14"/>
            <p:cNvSpPr>
              <a:spLocks noChangeShapeType="1"/>
            </p:cNvSpPr>
            <p:nvPr/>
          </p:nvSpPr>
          <p:spPr bwMode="auto">
            <a:xfrm>
              <a:off x="185" y="353"/>
              <a:ext cx="3024" cy="0"/>
            </a:xfrm>
            <a:prstGeom prst="line">
              <a:avLst/>
            </a:prstGeom>
            <a:noFill/>
            <a:ln w="25400">
              <a:solidFill>
                <a:srgbClr val="C0C0C0"/>
              </a:solidFill>
              <a:prstDash val="sysDot"/>
              <a:round/>
              <a:tailEnd type="oval" w="med" len="med"/>
            </a:ln>
          </p:spPr>
          <p:txBody>
            <a:bodyPr/>
            <a:lstStyle/>
            <a:p>
              <a:endParaRPr lang="zh-CN" altLang="en-US"/>
            </a:p>
          </p:txBody>
        </p:sp>
        <p:sp>
          <p:nvSpPr>
            <p:cNvPr id="15365" name="Rectangle 15"/>
            <p:cNvSpPr>
              <a:spLocks noChangeArrowheads="1"/>
            </p:cNvSpPr>
            <p:nvPr/>
          </p:nvSpPr>
          <p:spPr bwMode="auto">
            <a:xfrm rot="3419336">
              <a:off x="13" y="-10"/>
              <a:ext cx="302" cy="328"/>
            </a:xfrm>
            <a:prstGeom prst="rect">
              <a:avLst/>
            </a:prstGeom>
            <a:gradFill rotWithShape="1">
              <a:gsLst>
                <a:gs pos="0">
                  <a:schemeClr val="hlink"/>
                </a:gs>
                <a:gs pos="100000">
                  <a:srgbClr val="004747"/>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p:spPr>
          <p:txBody>
            <a:bodyPr rot="10800000" vert="eaVert" wrap="none" anchor="ctr">
              <a:flatTx/>
            </a:bodyPr>
            <a:lstStyle/>
            <a:p>
              <a:pPr eaLnBrk="0" hangingPunct="0"/>
              <a:endParaRPr lang="zh-CN" altLang="en-US"/>
            </a:p>
          </p:txBody>
        </p:sp>
        <p:sp>
          <p:nvSpPr>
            <p:cNvPr id="15366" name="Text Box 17"/>
            <p:cNvSpPr txBox="1">
              <a:spLocks noChangeArrowheads="1"/>
            </p:cNvSpPr>
            <p:nvPr/>
          </p:nvSpPr>
          <p:spPr bwMode="auto">
            <a:xfrm>
              <a:off x="66" y="10"/>
              <a:ext cx="214" cy="291"/>
            </a:xfrm>
            <a:prstGeom prst="rect">
              <a:avLst/>
            </a:prstGeom>
            <a:noFill/>
            <a:ln w="9525">
              <a:noFill/>
              <a:miter lim="800000"/>
            </a:ln>
          </p:spPr>
          <p:txBody>
            <a:bodyPr wrap="none">
              <a:spAutoFit/>
            </a:bodyPr>
            <a:lstStyle/>
            <a:p>
              <a:pPr algn="ctr" eaLnBrk="0" hangingPunct="0"/>
              <a:r>
                <a:rPr lang="en-US" altLang="zh-CN" sz="2400" b="1">
                  <a:solidFill>
                    <a:schemeClr val="bg1"/>
                  </a:solidFill>
                </a:rPr>
                <a:t>2</a:t>
              </a:r>
            </a:p>
          </p:txBody>
        </p:sp>
      </p:grpSp>
      <p:sp>
        <p:nvSpPr>
          <p:cNvPr id="15363" name="Text Box 11"/>
          <p:cNvSpPr txBox="1">
            <a:spLocks noChangeArrowheads="1"/>
          </p:cNvSpPr>
          <p:nvPr/>
        </p:nvSpPr>
        <p:spPr bwMode="auto">
          <a:xfrm>
            <a:off x="3361336" y="2678113"/>
            <a:ext cx="3057247" cy="480131"/>
          </a:xfrm>
          <a:prstGeom prst="rect">
            <a:avLst/>
          </a:prstGeom>
          <a:noFill/>
          <a:ln w="9525">
            <a:noFill/>
            <a:miter lim="800000"/>
          </a:ln>
        </p:spPr>
        <p:txBody>
          <a:bodyPr wrap="none">
            <a:spAutoFit/>
          </a:bodyPr>
          <a:lstStyle/>
          <a:p>
            <a:pPr marL="342900" indent="-342900" eaLnBrk="0" hangingPunct="0">
              <a:lnSpc>
                <a:spcPct val="90000"/>
              </a:lnSpc>
              <a:spcBef>
                <a:spcPct val="20000"/>
              </a:spcBef>
            </a:pPr>
            <a:r>
              <a:rPr lang="zh-CN" altLang="en-US" sz="2800" b="1" dirty="0" smtClean="0">
                <a:latin typeface="华文中宋" panose="02010600040101010101" pitchFamily="2" charset="-122"/>
                <a:ea typeface="华文中宋" panose="02010600040101010101" pitchFamily="2" charset="-122"/>
              </a:rPr>
              <a:t>突破盘整区间策略</a:t>
            </a:r>
            <a:endParaRPr lang="zh-CN" altLang="en-US" sz="2800" b="1" dirty="0">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srcRect/>
          <a:stretch>
            <a:fillRect/>
          </a:stretch>
        </p:blipFill>
        <p:spPr bwMode="auto">
          <a:xfrm>
            <a:off x="625475" y="1904915"/>
            <a:ext cx="8123238" cy="4198938"/>
          </a:xfrm>
          <a:prstGeom prst="rect">
            <a:avLst/>
          </a:prstGeom>
          <a:noFill/>
          <a:ln w="9525">
            <a:noFill/>
            <a:miter lim="800000"/>
            <a:headEnd/>
            <a:tailEnd/>
          </a:ln>
        </p:spPr>
      </p:pic>
      <p:sp>
        <p:nvSpPr>
          <p:cNvPr id="26627" name="Rectangle 6"/>
          <p:cNvSpPr>
            <a:spLocks noChangeArrowheads="1"/>
          </p:cNvSpPr>
          <p:nvPr/>
        </p:nvSpPr>
        <p:spPr bwMode="auto">
          <a:xfrm>
            <a:off x="103188" y="1351617"/>
            <a:ext cx="9040812" cy="541338"/>
          </a:xfrm>
          <a:prstGeom prst="rect">
            <a:avLst/>
          </a:prstGeom>
          <a:noFill/>
          <a:ln w="9525">
            <a:noFill/>
            <a:miter lim="800000"/>
          </a:ln>
        </p:spPr>
        <p:txBody>
          <a:bodyPr lIns="92075" tIns="46038" rIns="92075" bIns="46038"/>
          <a:lstStyle/>
          <a:p>
            <a:pPr marL="342900" indent="-342900" eaLnBrk="0" hangingPunct="0">
              <a:lnSpc>
                <a:spcPct val="90000"/>
              </a:lnSpc>
              <a:spcBef>
                <a:spcPct val="20000"/>
              </a:spcBef>
            </a:pPr>
            <a:r>
              <a:rPr lang="zh-CN" altLang="en-US" sz="2400" dirty="0"/>
              <a:t>     </a:t>
            </a:r>
            <a:r>
              <a:rPr lang="zh-CN" altLang="en-US" sz="2400" dirty="0">
                <a:latin typeface="华文中宋" panose="02010600040101010101" pitchFamily="2" charset="-122"/>
                <a:ea typeface="华文中宋" panose="02010600040101010101" pitchFamily="2" charset="-122"/>
              </a:rPr>
              <a:t>适用场合：预期将突破区间震荡</a:t>
            </a:r>
          </a:p>
        </p:txBody>
      </p:sp>
      <p:sp>
        <p:nvSpPr>
          <p:cNvPr id="4" name="Rectangle 6"/>
          <p:cNvSpPr>
            <a:spLocks noChangeArrowheads="1"/>
          </p:cNvSpPr>
          <p:nvPr/>
        </p:nvSpPr>
        <p:spPr bwMode="auto">
          <a:xfrm>
            <a:off x="64395" y="885825"/>
            <a:ext cx="9040812" cy="541338"/>
          </a:xfrm>
          <a:prstGeom prst="rect">
            <a:avLst/>
          </a:prstGeom>
          <a:noFill/>
          <a:ln w="9525">
            <a:noFill/>
            <a:miter lim="800000"/>
          </a:ln>
        </p:spPr>
        <p:txBody>
          <a:bodyPr lIns="92075" tIns="46038" rIns="92075" bIns="46038"/>
          <a:lstStyle/>
          <a:p>
            <a:pPr marL="342900" indent="-342900" eaLnBrk="0" hangingPunct="0">
              <a:lnSpc>
                <a:spcPct val="90000"/>
              </a:lnSpc>
              <a:spcBef>
                <a:spcPct val="20000"/>
              </a:spcBef>
            </a:pPr>
            <a:r>
              <a:rPr lang="zh-CN" altLang="en-US" sz="2400" dirty="0"/>
              <a:t>     </a:t>
            </a:r>
            <a:r>
              <a:rPr lang="zh-CN" altLang="en-US" sz="2400" b="1" dirty="0" smtClean="0"/>
              <a:t>策略名称：买入宽跨式</a:t>
            </a:r>
            <a:endParaRPr lang="zh-CN" altLang="en-US" sz="2400" b="1" dirty="0">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1"/>
          <p:cNvSpPr txBox="1">
            <a:spLocks noChangeArrowheads="1"/>
          </p:cNvSpPr>
          <p:nvPr/>
        </p:nvSpPr>
        <p:spPr bwMode="auto">
          <a:xfrm>
            <a:off x="282575" y="153988"/>
            <a:ext cx="8496300" cy="2677656"/>
          </a:xfrm>
          <a:prstGeom prst="rect">
            <a:avLst/>
          </a:prstGeom>
          <a:noFill/>
          <a:ln w="9525">
            <a:noFill/>
            <a:miter lim="800000"/>
          </a:ln>
        </p:spPr>
        <p:txBody>
          <a:bodyPr>
            <a:spAutoFit/>
          </a:bodyPr>
          <a:lstStyle/>
          <a:p>
            <a:pPr eaLnBrk="0" hangingPunct="0"/>
            <a:r>
              <a:rPr lang="zh-CN" altLang="en-US" sz="2400" dirty="0">
                <a:latin typeface="华文中宋" panose="02010600040101010101" pitchFamily="2" charset="-122"/>
                <a:ea typeface="华文中宋" panose="02010600040101010101" pitchFamily="2" charset="-122"/>
              </a:rPr>
              <a:t>构造方式：</a:t>
            </a:r>
            <a:endParaRPr lang="en-US" altLang="zh-CN" sz="2400" dirty="0">
              <a:latin typeface="华文中宋" panose="02010600040101010101" pitchFamily="2" charset="-122"/>
              <a:ea typeface="华文中宋" panose="02010600040101010101" pitchFamily="2" charset="-122"/>
            </a:endParaRPr>
          </a:p>
          <a:p>
            <a:pPr eaLnBrk="0" hangingPunct="0"/>
            <a:r>
              <a:rPr lang="zh-CN" altLang="en-US" sz="2400" dirty="0">
                <a:latin typeface="华文中宋" panose="02010600040101010101" pitchFamily="2" charset="-122"/>
                <a:ea typeface="华文中宋" panose="02010600040101010101" pitchFamily="2" charset="-122"/>
              </a:rPr>
              <a:t>买入</a:t>
            </a:r>
            <a:r>
              <a:rPr lang="en-US" altLang="zh-CN" sz="2400" dirty="0">
                <a:latin typeface="华文中宋" panose="02010600040101010101" pitchFamily="2" charset="-122"/>
                <a:ea typeface="华文中宋" panose="02010600040101010101" pitchFamily="2" charset="-122"/>
              </a:rPr>
              <a:t>1</a:t>
            </a:r>
            <a:r>
              <a:rPr lang="zh-CN" altLang="en-US" sz="2400" dirty="0">
                <a:latin typeface="华文中宋" panose="02010600040101010101" pitchFamily="2" charset="-122"/>
                <a:ea typeface="华文中宋" panose="02010600040101010101" pitchFamily="2" charset="-122"/>
              </a:rPr>
              <a:t>份较低执行价</a:t>
            </a:r>
            <a:r>
              <a:rPr lang="zh-CN" altLang="en-US" sz="2400" dirty="0" smtClean="0">
                <a:latin typeface="华文中宋" panose="02010600040101010101" pitchFamily="2" charset="-122"/>
                <a:ea typeface="华文中宋" panose="02010600040101010101" pitchFamily="2" charset="-122"/>
              </a:rPr>
              <a:t>格</a:t>
            </a:r>
            <a:r>
              <a:rPr lang="en-US" altLang="zh-CN" sz="2400" dirty="0" smtClean="0">
                <a:latin typeface="华文中宋" panose="02010600040101010101" pitchFamily="2" charset="-122"/>
                <a:ea typeface="华文中宋" panose="02010600040101010101" pitchFamily="2" charset="-122"/>
              </a:rPr>
              <a:t>(</a:t>
            </a:r>
            <a:r>
              <a:rPr lang="zh-CN" altLang="en-US" sz="2400" dirty="0" smtClean="0">
                <a:latin typeface="华文中宋" panose="02010600040101010101" pitchFamily="2" charset="-122"/>
                <a:ea typeface="华文中宋" panose="02010600040101010101" pitchFamily="2" charset="-122"/>
              </a:rPr>
              <a:t>区间下沿</a:t>
            </a:r>
            <a:r>
              <a:rPr lang="en-US" altLang="zh-CN" sz="2400" dirty="0" smtClean="0">
                <a:latin typeface="华文中宋" panose="02010600040101010101" pitchFamily="2" charset="-122"/>
                <a:ea typeface="华文中宋" panose="02010600040101010101" pitchFamily="2" charset="-122"/>
              </a:rPr>
              <a:t>)</a:t>
            </a:r>
            <a:r>
              <a:rPr lang="zh-CN" altLang="en-US" sz="2400" dirty="0" smtClean="0">
                <a:latin typeface="华文中宋" panose="02010600040101010101" pitchFamily="2" charset="-122"/>
                <a:ea typeface="华文中宋" panose="02010600040101010101" pitchFamily="2" charset="-122"/>
              </a:rPr>
              <a:t>的</a:t>
            </a:r>
            <a:r>
              <a:rPr lang="zh-CN" altLang="en-US" sz="2400" dirty="0">
                <a:latin typeface="华文中宋" panose="02010600040101010101" pitchFamily="2" charset="-122"/>
                <a:ea typeface="华文中宋" panose="02010600040101010101" pitchFamily="2" charset="-122"/>
              </a:rPr>
              <a:t>看跌（虚值）期权，买入</a:t>
            </a:r>
            <a:r>
              <a:rPr lang="en-US" altLang="zh-CN" sz="2400" dirty="0">
                <a:latin typeface="华文中宋" panose="02010600040101010101" pitchFamily="2" charset="-122"/>
                <a:ea typeface="华文中宋" panose="02010600040101010101" pitchFamily="2" charset="-122"/>
              </a:rPr>
              <a:t>1</a:t>
            </a:r>
            <a:r>
              <a:rPr lang="zh-CN" altLang="en-US" sz="2400" dirty="0">
                <a:latin typeface="华文中宋" panose="02010600040101010101" pitchFamily="2" charset="-122"/>
                <a:ea typeface="华文中宋" panose="02010600040101010101" pitchFamily="2" charset="-122"/>
              </a:rPr>
              <a:t>份较高执行价</a:t>
            </a:r>
            <a:r>
              <a:rPr lang="zh-CN" altLang="en-US" sz="2400" dirty="0" smtClean="0">
                <a:latin typeface="华文中宋" panose="02010600040101010101" pitchFamily="2" charset="-122"/>
                <a:ea typeface="华文中宋" panose="02010600040101010101" pitchFamily="2" charset="-122"/>
              </a:rPr>
              <a:t>格（区间上沿）的</a:t>
            </a:r>
            <a:r>
              <a:rPr lang="zh-CN" altLang="en-US" sz="2400" dirty="0">
                <a:latin typeface="华文中宋" panose="02010600040101010101" pitchFamily="2" charset="-122"/>
                <a:ea typeface="华文中宋" panose="02010600040101010101" pitchFamily="2" charset="-122"/>
              </a:rPr>
              <a:t>看涨（虚值）期权</a:t>
            </a:r>
            <a:endParaRPr lang="en-US" altLang="zh-CN" sz="2400" dirty="0">
              <a:latin typeface="华文中宋" panose="02010600040101010101" pitchFamily="2" charset="-122"/>
              <a:ea typeface="华文中宋" panose="02010600040101010101" pitchFamily="2" charset="-122"/>
            </a:endParaRPr>
          </a:p>
          <a:p>
            <a:pPr eaLnBrk="0" hangingPunct="0"/>
            <a:r>
              <a:rPr lang="zh-CN" altLang="en-US" sz="2400" dirty="0">
                <a:latin typeface="华文中宋" panose="02010600040101010101" pitchFamily="2" charset="-122"/>
                <a:ea typeface="华文中宋" panose="02010600040101010101" pitchFamily="2" charset="-122"/>
              </a:rPr>
              <a:t>最大风险：支付的全部权利金</a:t>
            </a:r>
            <a:endParaRPr lang="en-US" altLang="zh-CN" sz="2400" dirty="0">
              <a:latin typeface="华文中宋" panose="02010600040101010101" pitchFamily="2" charset="-122"/>
              <a:ea typeface="华文中宋" panose="02010600040101010101" pitchFamily="2" charset="-122"/>
            </a:endParaRPr>
          </a:p>
          <a:p>
            <a:pPr eaLnBrk="0" hangingPunct="0"/>
            <a:r>
              <a:rPr lang="zh-CN" altLang="en-US" sz="2400" dirty="0">
                <a:latin typeface="华文中宋" panose="02010600040101010101" pitchFamily="2" charset="-122"/>
                <a:ea typeface="华文中宋" panose="02010600040101010101" pitchFamily="2" charset="-122"/>
              </a:rPr>
              <a:t>收益</a:t>
            </a:r>
            <a:r>
              <a:rPr lang="zh-CN" altLang="en-US" sz="2400" dirty="0">
                <a:latin typeface="华文中宋" panose="02010600040101010101" pitchFamily="2" charset="-122"/>
                <a:ea typeface="华文中宋" panose="02010600040101010101" pitchFamily="2" charset="-122"/>
                <a:sym typeface="Wingdings" panose="05000000000000000000" pitchFamily="2" charset="2"/>
              </a:rPr>
              <a:t>：后续一旦突破震荡区间，将获得较大收益</a:t>
            </a:r>
            <a:endParaRPr lang="en-US" altLang="zh-CN" sz="2400" dirty="0">
              <a:latin typeface="华文中宋" panose="02010600040101010101" pitchFamily="2" charset="-122"/>
              <a:ea typeface="华文中宋" panose="02010600040101010101" pitchFamily="2" charset="-122"/>
              <a:sym typeface="Wingdings" panose="05000000000000000000" pitchFamily="2" charset="2"/>
            </a:endParaRPr>
          </a:p>
          <a:p>
            <a:pPr eaLnBrk="0" hangingPunct="0"/>
            <a:r>
              <a:rPr lang="zh-CN" altLang="en-US" sz="2400" dirty="0">
                <a:latin typeface="华文中宋" panose="02010600040101010101" pitchFamily="2" charset="-122"/>
                <a:ea typeface="华文中宋" panose="02010600040101010101" pitchFamily="2" charset="-122"/>
                <a:sym typeface="Wingdings" panose="05000000000000000000" pitchFamily="2" charset="2"/>
              </a:rPr>
              <a:t>损益平衡点：高平衡点：高执行价格</a:t>
            </a:r>
            <a:r>
              <a:rPr lang="en-US" altLang="zh-CN" sz="2400" dirty="0">
                <a:latin typeface="华文中宋" panose="02010600040101010101" pitchFamily="2" charset="-122"/>
                <a:ea typeface="华文中宋" panose="02010600040101010101" pitchFamily="2" charset="-122"/>
                <a:sym typeface="Wingdings" panose="05000000000000000000" pitchFamily="2" charset="2"/>
              </a:rPr>
              <a:t>+</a:t>
            </a:r>
            <a:r>
              <a:rPr lang="zh-CN" altLang="en-US" sz="2400" dirty="0">
                <a:latin typeface="华文中宋" panose="02010600040101010101" pitchFamily="2" charset="-122"/>
                <a:ea typeface="华文中宋" panose="02010600040101010101" pitchFamily="2" charset="-122"/>
                <a:sym typeface="Wingdings" panose="05000000000000000000" pitchFamily="2" charset="2"/>
              </a:rPr>
              <a:t>全部</a:t>
            </a:r>
            <a:r>
              <a:rPr lang="zh-CN" altLang="en-US" sz="2400" dirty="0">
                <a:latin typeface="华文中宋" panose="02010600040101010101" pitchFamily="2" charset="-122"/>
                <a:ea typeface="华文中宋" panose="02010600040101010101" pitchFamily="2" charset="-122"/>
              </a:rPr>
              <a:t>权利金</a:t>
            </a:r>
            <a:endParaRPr lang="en-US" altLang="zh-CN" sz="2400" dirty="0">
              <a:latin typeface="华文中宋" panose="02010600040101010101" pitchFamily="2" charset="-122"/>
              <a:ea typeface="华文中宋" panose="02010600040101010101" pitchFamily="2" charset="-122"/>
            </a:endParaRPr>
          </a:p>
          <a:p>
            <a:pPr eaLnBrk="0" hangingPunct="0"/>
            <a:r>
              <a:rPr lang="en-US" altLang="zh-CN" sz="2400" dirty="0">
                <a:latin typeface="华文中宋" panose="02010600040101010101" pitchFamily="2" charset="-122"/>
                <a:ea typeface="华文中宋" panose="02010600040101010101" pitchFamily="2" charset="-122"/>
              </a:rPr>
              <a:t>            </a:t>
            </a:r>
            <a:r>
              <a:rPr lang="en-US" altLang="zh-CN" sz="2400" dirty="0" smtClean="0">
                <a:latin typeface="华文中宋" panose="02010600040101010101" pitchFamily="2" charset="-122"/>
                <a:ea typeface="华文中宋" panose="02010600040101010101" pitchFamily="2" charset="-122"/>
              </a:rPr>
              <a:t>       </a:t>
            </a:r>
            <a:r>
              <a:rPr lang="zh-CN" altLang="en-US" sz="2400" dirty="0" smtClean="0">
                <a:latin typeface="华文中宋" panose="02010600040101010101" pitchFamily="2" charset="-122"/>
                <a:ea typeface="华文中宋" panose="02010600040101010101" pitchFamily="2" charset="-122"/>
              </a:rPr>
              <a:t>低</a:t>
            </a:r>
            <a:r>
              <a:rPr lang="zh-CN" altLang="en-US" sz="2400" dirty="0">
                <a:latin typeface="华文中宋" panose="02010600040101010101" pitchFamily="2" charset="-122"/>
                <a:ea typeface="华文中宋" panose="02010600040101010101" pitchFamily="2" charset="-122"/>
              </a:rPr>
              <a:t>平衡点：低执行价格</a:t>
            </a:r>
            <a:r>
              <a:rPr lang="en-US" altLang="zh-CN" sz="2400" dirty="0">
                <a:latin typeface="华文中宋" panose="02010600040101010101" pitchFamily="2" charset="-122"/>
                <a:ea typeface="华文中宋" panose="02010600040101010101" pitchFamily="2" charset="-122"/>
              </a:rPr>
              <a:t>-</a:t>
            </a:r>
            <a:r>
              <a:rPr lang="zh-CN" altLang="en-US" sz="2400" dirty="0">
                <a:latin typeface="华文中宋" panose="02010600040101010101" pitchFamily="2" charset="-122"/>
                <a:ea typeface="华文中宋" panose="02010600040101010101" pitchFamily="2" charset="-122"/>
              </a:rPr>
              <a:t>全部权利金</a:t>
            </a:r>
          </a:p>
        </p:txBody>
      </p:sp>
      <p:pic>
        <p:nvPicPr>
          <p:cNvPr id="27651" name="Picture 57"/>
          <p:cNvPicPr>
            <a:picLocks noChangeAspect="1" noChangeArrowheads="1"/>
          </p:cNvPicPr>
          <p:nvPr/>
        </p:nvPicPr>
        <p:blipFill>
          <a:blip r:embed="rId2" cstate="print"/>
          <a:srcRect/>
          <a:stretch>
            <a:fillRect/>
          </a:stretch>
        </p:blipFill>
        <p:spPr bwMode="auto">
          <a:xfrm>
            <a:off x="693738" y="3025775"/>
            <a:ext cx="7285037" cy="3214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图片 1"/>
          <p:cNvPicPr>
            <a:picLocks noChangeAspect="1" noChangeArrowheads="1"/>
          </p:cNvPicPr>
          <p:nvPr/>
        </p:nvPicPr>
        <p:blipFill>
          <a:blip r:embed="rId2" cstate="print"/>
          <a:srcRect/>
          <a:stretch>
            <a:fillRect/>
          </a:stretch>
        </p:blipFill>
        <p:spPr bwMode="auto">
          <a:xfrm>
            <a:off x="274638" y="722313"/>
            <a:ext cx="8685212" cy="54911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13"/>
          <p:cNvGrpSpPr/>
          <p:nvPr/>
        </p:nvGrpSpPr>
        <p:grpSpPr bwMode="auto">
          <a:xfrm>
            <a:off x="2051050" y="2613025"/>
            <a:ext cx="5094288" cy="555625"/>
            <a:chOff x="0" y="3"/>
            <a:chExt cx="3209" cy="350"/>
          </a:xfrm>
        </p:grpSpPr>
        <p:sp>
          <p:nvSpPr>
            <p:cNvPr id="21508" name="Line 14"/>
            <p:cNvSpPr>
              <a:spLocks noChangeShapeType="1"/>
            </p:cNvSpPr>
            <p:nvPr/>
          </p:nvSpPr>
          <p:spPr bwMode="auto">
            <a:xfrm>
              <a:off x="185" y="353"/>
              <a:ext cx="3024" cy="0"/>
            </a:xfrm>
            <a:prstGeom prst="line">
              <a:avLst/>
            </a:prstGeom>
            <a:noFill/>
            <a:ln w="25400">
              <a:solidFill>
                <a:srgbClr val="C0C0C0"/>
              </a:solidFill>
              <a:prstDash val="sysDot"/>
              <a:round/>
              <a:tailEnd type="oval" w="med" len="med"/>
            </a:ln>
          </p:spPr>
          <p:txBody>
            <a:bodyPr/>
            <a:lstStyle/>
            <a:p>
              <a:endParaRPr lang="zh-CN" altLang="en-US"/>
            </a:p>
          </p:txBody>
        </p:sp>
        <p:sp>
          <p:nvSpPr>
            <p:cNvPr id="21509" name="Rectangle 15"/>
            <p:cNvSpPr>
              <a:spLocks noChangeArrowheads="1"/>
            </p:cNvSpPr>
            <p:nvPr/>
          </p:nvSpPr>
          <p:spPr bwMode="auto">
            <a:xfrm rot="3419336">
              <a:off x="13" y="-10"/>
              <a:ext cx="302" cy="328"/>
            </a:xfrm>
            <a:prstGeom prst="rect">
              <a:avLst/>
            </a:prstGeom>
            <a:gradFill rotWithShape="1">
              <a:gsLst>
                <a:gs pos="0">
                  <a:schemeClr val="hlink"/>
                </a:gs>
                <a:gs pos="100000">
                  <a:srgbClr val="004747"/>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p:spPr>
          <p:txBody>
            <a:bodyPr rot="10800000" vert="eaVert" wrap="none" anchor="ctr">
              <a:flatTx/>
            </a:bodyPr>
            <a:lstStyle/>
            <a:p>
              <a:pPr eaLnBrk="0" hangingPunct="0"/>
              <a:endParaRPr lang="zh-CN" altLang="en-US"/>
            </a:p>
          </p:txBody>
        </p:sp>
        <p:sp>
          <p:nvSpPr>
            <p:cNvPr id="21510" name="Text Box 17"/>
            <p:cNvSpPr txBox="1">
              <a:spLocks noChangeArrowheads="1"/>
            </p:cNvSpPr>
            <p:nvPr/>
          </p:nvSpPr>
          <p:spPr bwMode="auto">
            <a:xfrm>
              <a:off x="66" y="10"/>
              <a:ext cx="214" cy="291"/>
            </a:xfrm>
            <a:prstGeom prst="rect">
              <a:avLst/>
            </a:prstGeom>
            <a:noFill/>
            <a:ln w="9525">
              <a:noFill/>
              <a:miter lim="800000"/>
            </a:ln>
          </p:spPr>
          <p:txBody>
            <a:bodyPr wrap="none">
              <a:spAutoFit/>
            </a:bodyPr>
            <a:lstStyle/>
            <a:p>
              <a:pPr algn="ctr" eaLnBrk="0" hangingPunct="0"/>
              <a:r>
                <a:rPr lang="en-US" altLang="zh-CN" sz="2400" b="1">
                  <a:solidFill>
                    <a:schemeClr val="bg1"/>
                  </a:solidFill>
                </a:rPr>
                <a:t>3</a:t>
              </a:r>
            </a:p>
          </p:txBody>
        </p:sp>
      </p:grpSp>
      <p:sp>
        <p:nvSpPr>
          <p:cNvPr id="21507" name="Text Box 16"/>
          <p:cNvSpPr txBox="1">
            <a:spLocks noChangeArrowheads="1"/>
          </p:cNvSpPr>
          <p:nvPr/>
        </p:nvSpPr>
        <p:spPr bwMode="auto">
          <a:xfrm>
            <a:off x="3711575" y="2659063"/>
            <a:ext cx="2454518" cy="480131"/>
          </a:xfrm>
          <a:prstGeom prst="rect">
            <a:avLst/>
          </a:prstGeom>
          <a:noFill/>
          <a:ln w="9525">
            <a:noFill/>
            <a:miter lim="800000"/>
          </a:ln>
        </p:spPr>
        <p:txBody>
          <a:bodyPr wrap="none">
            <a:spAutoFit/>
          </a:bodyPr>
          <a:lstStyle/>
          <a:p>
            <a:pPr>
              <a:lnSpc>
                <a:spcPct val="90000"/>
              </a:lnSpc>
              <a:spcBef>
                <a:spcPts val="1000"/>
              </a:spcBef>
            </a:pPr>
            <a:r>
              <a:rPr lang="zh-CN" altLang="en-US" sz="2800" b="1" dirty="0" smtClean="0">
                <a:latin typeface="华文中宋" panose="02010600040101010101" pitchFamily="2" charset="-122"/>
                <a:ea typeface="华文中宋" panose="02010600040101010101" pitchFamily="2" charset="-122"/>
              </a:rPr>
              <a:t>区间盘整策略 </a:t>
            </a:r>
            <a:endParaRPr lang="zh-CN" altLang="en-US" sz="2800" b="1" dirty="0">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ChangeArrowheads="1"/>
          </p:cNvSpPr>
          <p:nvPr/>
        </p:nvSpPr>
        <p:spPr bwMode="auto">
          <a:xfrm>
            <a:off x="103188" y="1455315"/>
            <a:ext cx="9040812" cy="604636"/>
          </a:xfrm>
          <a:prstGeom prst="rect">
            <a:avLst/>
          </a:prstGeom>
          <a:noFill/>
          <a:ln w="9525">
            <a:noFill/>
            <a:miter lim="800000"/>
          </a:ln>
        </p:spPr>
        <p:txBody>
          <a:bodyPr lIns="92075" tIns="46038" rIns="92075" bIns="46038"/>
          <a:lstStyle/>
          <a:p>
            <a:pPr marL="342900" indent="-342900" eaLnBrk="0" hangingPunct="0">
              <a:lnSpc>
                <a:spcPct val="90000"/>
              </a:lnSpc>
              <a:spcBef>
                <a:spcPct val="20000"/>
              </a:spcBef>
            </a:pPr>
            <a:r>
              <a:rPr lang="zh-CN" altLang="en-US" sz="2400" dirty="0"/>
              <a:t>     </a:t>
            </a:r>
            <a:r>
              <a:rPr lang="zh-CN" altLang="en-US" sz="2400" dirty="0" smtClean="0">
                <a:latin typeface="华文中宋" panose="02010600040101010101" pitchFamily="2" charset="-122"/>
                <a:ea typeface="华文中宋" panose="02010600040101010101" pitchFamily="2" charset="-122"/>
              </a:rPr>
              <a:t>适用</a:t>
            </a:r>
            <a:r>
              <a:rPr lang="zh-CN" altLang="en-US" sz="2400" dirty="0">
                <a:latin typeface="华文中宋" panose="02010600040101010101" pitchFamily="2" charset="-122"/>
                <a:ea typeface="华文中宋" panose="02010600040101010101" pitchFamily="2" charset="-122"/>
              </a:rPr>
              <a:t>场合：预期短期内将继续区间震荡，不会发生突破</a:t>
            </a:r>
          </a:p>
        </p:txBody>
      </p:sp>
      <p:pic>
        <p:nvPicPr>
          <p:cNvPr id="22531" name="图片 1"/>
          <p:cNvPicPr>
            <a:picLocks noChangeAspect="1" noChangeArrowheads="1"/>
          </p:cNvPicPr>
          <p:nvPr/>
        </p:nvPicPr>
        <p:blipFill>
          <a:blip r:embed="rId2" cstate="print"/>
          <a:srcRect/>
          <a:stretch>
            <a:fillRect/>
          </a:stretch>
        </p:blipFill>
        <p:spPr bwMode="auto">
          <a:xfrm>
            <a:off x="509588" y="1828800"/>
            <a:ext cx="8089900" cy="4405156"/>
          </a:xfrm>
          <a:prstGeom prst="rect">
            <a:avLst/>
          </a:prstGeom>
          <a:noFill/>
          <a:ln w="9525">
            <a:noFill/>
            <a:miter lim="800000"/>
            <a:headEnd/>
            <a:tailEnd/>
          </a:ln>
        </p:spPr>
      </p:pic>
      <p:sp>
        <p:nvSpPr>
          <p:cNvPr id="4" name="Rectangle 6"/>
          <p:cNvSpPr>
            <a:spLocks noChangeArrowheads="1"/>
          </p:cNvSpPr>
          <p:nvPr/>
        </p:nvSpPr>
        <p:spPr bwMode="auto">
          <a:xfrm>
            <a:off x="75282" y="899370"/>
            <a:ext cx="9040812" cy="604636"/>
          </a:xfrm>
          <a:prstGeom prst="rect">
            <a:avLst/>
          </a:prstGeom>
          <a:noFill/>
          <a:ln w="9525">
            <a:noFill/>
            <a:miter lim="800000"/>
          </a:ln>
        </p:spPr>
        <p:txBody>
          <a:bodyPr lIns="92075" tIns="46038" rIns="92075" bIns="46038"/>
          <a:lstStyle/>
          <a:p>
            <a:pPr marL="342900" indent="-342900" eaLnBrk="0" hangingPunct="0">
              <a:lnSpc>
                <a:spcPct val="90000"/>
              </a:lnSpc>
              <a:spcBef>
                <a:spcPct val="20000"/>
              </a:spcBef>
            </a:pPr>
            <a:r>
              <a:rPr lang="zh-CN" altLang="en-US" sz="2400" dirty="0"/>
              <a:t>     </a:t>
            </a:r>
            <a:r>
              <a:rPr lang="zh-CN" altLang="en-US" sz="2400" b="1" dirty="0" smtClean="0"/>
              <a:t>策略名称：卖出宽跨式</a:t>
            </a:r>
            <a:endParaRPr lang="zh-CN" altLang="en-US" sz="2400" b="1" dirty="0">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1"/>
          <p:cNvSpPr txBox="1">
            <a:spLocks noChangeArrowheads="1"/>
          </p:cNvSpPr>
          <p:nvPr/>
        </p:nvSpPr>
        <p:spPr bwMode="auto">
          <a:xfrm>
            <a:off x="282575" y="785059"/>
            <a:ext cx="8496300" cy="4154984"/>
          </a:xfrm>
          <a:prstGeom prst="rect">
            <a:avLst/>
          </a:prstGeom>
          <a:noFill/>
          <a:ln w="9525">
            <a:noFill/>
            <a:miter lim="800000"/>
          </a:ln>
        </p:spPr>
        <p:txBody>
          <a:bodyPr>
            <a:spAutoFit/>
          </a:bodyPr>
          <a:lstStyle/>
          <a:p>
            <a:pPr eaLnBrk="0" hangingPunct="0"/>
            <a:r>
              <a:rPr lang="zh-CN" altLang="en-US" sz="2400" dirty="0">
                <a:latin typeface="华文中宋" panose="02010600040101010101" pitchFamily="2" charset="-122"/>
                <a:ea typeface="华文中宋" panose="02010600040101010101" pitchFamily="2" charset="-122"/>
              </a:rPr>
              <a:t>构造方式：</a:t>
            </a:r>
            <a:endParaRPr lang="en-US" altLang="zh-CN" sz="2400" dirty="0">
              <a:latin typeface="华文中宋" panose="02010600040101010101" pitchFamily="2" charset="-122"/>
              <a:ea typeface="华文中宋" panose="02010600040101010101" pitchFamily="2" charset="-122"/>
            </a:endParaRPr>
          </a:p>
          <a:p>
            <a:pPr eaLnBrk="0" hangingPunct="0"/>
            <a:r>
              <a:rPr lang="zh-CN" altLang="en-US" sz="2400" dirty="0">
                <a:latin typeface="华文中宋" panose="02010600040101010101" pitchFamily="2" charset="-122"/>
                <a:ea typeface="华文中宋" panose="02010600040101010101" pitchFamily="2" charset="-122"/>
              </a:rPr>
              <a:t>卖出</a:t>
            </a:r>
            <a:r>
              <a:rPr lang="en-US" altLang="zh-CN" sz="2400" dirty="0">
                <a:latin typeface="华文中宋" panose="02010600040101010101" pitchFamily="2" charset="-122"/>
                <a:ea typeface="华文中宋" panose="02010600040101010101" pitchFamily="2" charset="-122"/>
              </a:rPr>
              <a:t>1</a:t>
            </a:r>
            <a:r>
              <a:rPr lang="zh-CN" altLang="en-US" sz="2400" dirty="0">
                <a:latin typeface="华文中宋" panose="02010600040101010101" pitchFamily="2" charset="-122"/>
                <a:ea typeface="华文中宋" panose="02010600040101010101" pitchFamily="2" charset="-122"/>
              </a:rPr>
              <a:t>份较低执行价</a:t>
            </a:r>
            <a:r>
              <a:rPr lang="zh-CN" altLang="en-US" sz="2400" dirty="0" smtClean="0">
                <a:latin typeface="华文中宋" panose="02010600040101010101" pitchFamily="2" charset="-122"/>
                <a:ea typeface="华文中宋" panose="02010600040101010101" pitchFamily="2" charset="-122"/>
              </a:rPr>
              <a:t>格（区间下沿）的</a:t>
            </a:r>
            <a:r>
              <a:rPr lang="zh-CN" altLang="en-US" sz="2400" dirty="0">
                <a:latin typeface="华文中宋" panose="02010600040101010101" pitchFamily="2" charset="-122"/>
                <a:ea typeface="华文中宋" panose="02010600040101010101" pitchFamily="2" charset="-122"/>
              </a:rPr>
              <a:t>看跌（虚值）期权，卖出</a:t>
            </a:r>
            <a:r>
              <a:rPr lang="en-US" altLang="zh-CN" sz="2400" dirty="0">
                <a:latin typeface="华文中宋" panose="02010600040101010101" pitchFamily="2" charset="-122"/>
                <a:ea typeface="华文中宋" panose="02010600040101010101" pitchFamily="2" charset="-122"/>
              </a:rPr>
              <a:t>1</a:t>
            </a:r>
            <a:r>
              <a:rPr lang="zh-CN" altLang="en-US" sz="2400" dirty="0">
                <a:latin typeface="华文中宋" panose="02010600040101010101" pitchFamily="2" charset="-122"/>
                <a:ea typeface="华文中宋" panose="02010600040101010101" pitchFamily="2" charset="-122"/>
              </a:rPr>
              <a:t>份较高执行价</a:t>
            </a:r>
            <a:r>
              <a:rPr lang="zh-CN" altLang="en-US" sz="2400" dirty="0" smtClean="0">
                <a:latin typeface="华文中宋" panose="02010600040101010101" pitchFamily="2" charset="-122"/>
                <a:ea typeface="华文中宋" panose="02010600040101010101" pitchFamily="2" charset="-122"/>
              </a:rPr>
              <a:t>格（区间上沿）的</a:t>
            </a:r>
            <a:r>
              <a:rPr lang="zh-CN" altLang="en-US" sz="2400" dirty="0">
                <a:latin typeface="华文中宋" panose="02010600040101010101" pitchFamily="2" charset="-122"/>
                <a:ea typeface="华文中宋" panose="02010600040101010101" pitchFamily="2" charset="-122"/>
              </a:rPr>
              <a:t>看涨（虚值）期权</a:t>
            </a:r>
            <a:endParaRPr lang="en-US" altLang="zh-CN" sz="2400" dirty="0">
              <a:latin typeface="华文中宋" panose="02010600040101010101" pitchFamily="2" charset="-122"/>
              <a:ea typeface="华文中宋" panose="02010600040101010101" pitchFamily="2" charset="-122"/>
            </a:endParaRPr>
          </a:p>
          <a:p>
            <a:pPr eaLnBrk="0" hangingPunct="0"/>
            <a:r>
              <a:rPr lang="zh-CN" altLang="en-US" sz="2400" dirty="0">
                <a:latin typeface="华文中宋" panose="02010600040101010101" pitchFamily="2" charset="-122"/>
                <a:ea typeface="华文中宋" panose="02010600040101010101" pitchFamily="2" charset="-122"/>
              </a:rPr>
              <a:t>最大收益：收取的全部权利金</a:t>
            </a:r>
            <a:endParaRPr lang="en-US" altLang="zh-CN" sz="2400" dirty="0">
              <a:latin typeface="华文中宋" panose="02010600040101010101" pitchFamily="2" charset="-122"/>
              <a:ea typeface="华文中宋" panose="02010600040101010101" pitchFamily="2" charset="-122"/>
            </a:endParaRPr>
          </a:p>
          <a:p>
            <a:pPr eaLnBrk="0" hangingPunct="0"/>
            <a:r>
              <a:rPr lang="zh-CN" altLang="en-US" sz="2400" dirty="0">
                <a:latin typeface="华文中宋" panose="02010600040101010101" pitchFamily="2" charset="-122"/>
                <a:ea typeface="华文中宋" panose="02010600040101010101" pitchFamily="2" charset="-122"/>
              </a:rPr>
              <a:t>风险</a:t>
            </a:r>
            <a:r>
              <a:rPr lang="zh-CN" altLang="en-US" sz="2400" dirty="0">
                <a:latin typeface="华文中宋" panose="02010600040101010101" pitchFamily="2" charset="-122"/>
                <a:ea typeface="华文中宋" panose="02010600040101010101" pitchFamily="2" charset="-122"/>
                <a:sym typeface="Wingdings" panose="05000000000000000000" pitchFamily="2" charset="2"/>
              </a:rPr>
              <a:t>：后续一旦突破震荡区间，将发生较大亏</a:t>
            </a:r>
            <a:r>
              <a:rPr lang="zh-CN" altLang="en-US" sz="2400" dirty="0" smtClean="0">
                <a:latin typeface="华文中宋" panose="02010600040101010101" pitchFamily="2" charset="-122"/>
                <a:ea typeface="华文中宋" panose="02010600040101010101" pitchFamily="2" charset="-122"/>
                <a:sym typeface="Wingdings" panose="05000000000000000000" pitchFamily="2" charset="2"/>
              </a:rPr>
              <a:t>损（突破止损）</a:t>
            </a:r>
            <a:endParaRPr lang="en-US" altLang="zh-CN" sz="2400" dirty="0">
              <a:latin typeface="华文中宋" panose="02010600040101010101" pitchFamily="2" charset="-122"/>
              <a:ea typeface="华文中宋" panose="02010600040101010101" pitchFamily="2" charset="-122"/>
              <a:sym typeface="Wingdings" panose="05000000000000000000" pitchFamily="2" charset="2"/>
            </a:endParaRPr>
          </a:p>
          <a:p>
            <a:pPr eaLnBrk="0" hangingPunct="0"/>
            <a:r>
              <a:rPr lang="zh-CN" altLang="en-US" sz="2400" dirty="0">
                <a:latin typeface="华文中宋" panose="02010600040101010101" pitchFamily="2" charset="-122"/>
                <a:ea typeface="华文中宋" panose="02010600040101010101" pitchFamily="2" charset="-122"/>
                <a:sym typeface="Wingdings" panose="05000000000000000000" pitchFamily="2" charset="2"/>
              </a:rPr>
              <a:t>损益平衡点：高平衡点：高执行价格</a:t>
            </a:r>
            <a:r>
              <a:rPr lang="en-US" altLang="zh-CN" sz="2400" dirty="0">
                <a:latin typeface="华文中宋" panose="02010600040101010101" pitchFamily="2" charset="-122"/>
                <a:ea typeface="华文中宋" panose="02010600040101010101" pitchFamily="2" charset="-122"/>
                <a:sym typeface="Wingdings" panose="05000000000000000000" pitchFamily="2" charset="2"/>
              </a:rPr>
              <a:t>+</a:t>
            </a:r>
            <a:r>
              <a:rPr lang="zh-CN" altLang="en-US" sz="2400" dirty="0">
                <a:latin typeface="华文中宋" panose="02010600040101010101" pitchFamily="2" charset="-122"/>
                <a:ea typeface="华文中宋" panose="02010600040101010101" pitchFamily="2" charset="-122"/>
                <a:sym typeface="Wingdings" panose="05000000000000000000" pitchFamily="2" charset="2"/>
              </a:rPr>
              <a:t>全部</a:t>
            </a:r>
            <a:r>
              <a:rPr lang="zh-CN" altLang="en-US" sz="2400" dirty="0">
                <a:latin typeface="华文中宋" panose="02010600040101010101" pitchFamily="2" charset="-122"/>
                <a:ea typeface="华文中宋" panose="02010600040101010101" pitchFamily="2" charset="-122"/>
              </a:rPr>
              <a:t>权利金</a:t>
            </a:r>
            <a:endParaRPr lang="en-US" altLang="zh-CN" sz="2400" dirty="0">
              <a:latin typeface="华文中宋" panose="02010600040101010101" pitchFamily="2" charset="-122"/>
              <a:ea typeface="华文中宋" panose="02010600040101010101" pitchFamily="2" charset="-122"/>
            </a:endParaRPr>
          </a:p>
          <a:p>
            <a:pPr eaLnBrk="0" hangingPunct="0"/>
            <a:r>
              <a:rPr lang="en-US" altLang="zh-CN" sz="2400" dirty="0">
                <a:latin typeface="华文中宋" panose="02010600040101010101" pitchFamily="2" charset="-122"/>
                <a:ea typeface="华文中宋" panose="02010600040101010101" pitchFamily="2" charset="-122"/>
              </a:rPr>
              <a:t>            </a:t>
            </a:r>
            <a:r>
              <a:rPr lang="en-US" altLang="zh-CN" sz="2400" dirty="0" smtClean="0">
                <a:latin typeface="华文中宋" panose="02010600040101010101" pitchFamily="2" charset="-122"/>
                <a:ea typeface="华文中宋" panose="02010600040101010101" pitchFamily="2" charset="-122"/>
              </a:rPr>
              <a:t>       </a:t>
            </a:r>
            <a:r>
              <a:rPr lang="zh-CN" altLang="en-US" sz="2400" dirty="0" smtClean="0">
                <a:latin typeface="华文中宋" panose="02010600040101010101" pitchFamily="2" charset="-122"/>
                <a:ea typeface="华文中宋" panose="02010600040101010101" pitchFamily="2" charset="-122"/>
              </a:rPr>
              <a:t>低</a:t>
            </a:r>
            <a:r>
              <a:rPr lang="zh-CN" altLang="en-US" sz="2400" dirty="0">
                <a:latin typeface="华文中宋" panose="02010600040101010101" pitchFamily="2" charset="-122"/>
                <a:ea typeface="华文中宋" panose="02010600040101010101" pitchFamily="2" charset="-122"/>
              </a:rPr>
              <a:t>平衡点：低执行价格</a:t>
            </a:r>
            <a:r>
              <a:rPr lang="en-US" altLang="zh-CN" sz="2400" dirty="0">
                <a:latin typeface="华文中宋" panose="02010600040101010101" pitchFamily="2" charset="-122"/>
                <a:ea typeface="华文中宋" panose="02010600040101010101" pitchFamily="2" charset="-122"/>
              </a:rPr>
              <a:t>-</a:t>
            </a:r>
            <a:r>
              <a:rPr lang="zh-CN" altLang="en-US" sz="2400" dirty="0">
                <a:latin typeface="华文中宋" panose="02010600040101010101" pitchFamily="2" charset="-122"/>
                <a:ea typeface="华文中宋" panose="02010600040101010101" pitchFamily="2" charset="-122"/>
              </a:rPr>
              <a:t>全部权利</a:t>
            </a:r>
            <a:r>
              <a:rPr lang="zh-CN" altLang="en-US" sz="2400" dirty="0" smtClean="0">
                <a:latin typeface="华文中宋" panose="02010600040101010101" pitchFamily="2" charset="-122"/>
                <a:ea typeface="华文中宋" panose="02010600040101010101" pitchFamily="2" charset="-122"/>
              </a:rPr>
              <a:t>金</a:t>
            </a:r>
            <a:endParaRPr lang="en-US" altLang="zh-CN" sz="2400" dirty="0" smtClean="0">
              <a:latin typeface="华文中宋" panose="02010600040101010101" pitchFamily="2" charset="-122"/>
              <a:ea typeface="华文中宋" panose="02010600040101010101" pitchFamily="2" charset="-122"/>
            </a:endParaRPr>
          </a:p>
          <a:p>
            <a:pPr eaLnBrk="0" hangingPunct="0"/>
            <a:r>
              <a:rPr lang="zh-CN" altLang="en-US" sz="2400" dirty="0" smtClean="0">
                <a:latin typeface="华文中宋" panose="02010600040101010101" pitchFamily="2" charset="-122"/>
                <a:ea typeface="华文中宋" panose="02010600040101010101" pitchFamily="2" charset="-122"/>
              </a:rPr>
              <a:t>郑商所保证金优惠：</a:t>
            </a:r>
            <a:r>
              <a:rPr lang="zh-CN" altLang="en-US" sz="2400" b="1" dirty="0" smtClean="0">
                <a:latin typeface="微软雅黑" panose="020B0503020204020204" pitchFamily="34" charset="-122"/>
                <a:ea typeface="微软雅黑" panose="020B0503020204020204" pitchFamily="34" charset="-122"/>
              </a:rPr>
              <a:t>卖出跨式或宽跨式期权，交易保证金的收取标准为卖出看涨期权与卖出看跌期权交易保证金较大者加上另一部位权利金。</a:t>
            </a:r>
            <a:endParaRPr lang="en-US" altLang="zh-CN" sz="2400" b="1" dirty="0" smtClean="0">
              <a:latin typeface="微软雅黑" panose="020B0503020204020204" pitchFamily="34" charset="-122"/>
              <a:ea typeface="微软雅黑" panose="020B0503020204020204" pitchFamily="34" charset="-122"/>
            </a:endParaRPr>
          </a:p>
          <a:p>
            <a:pPr eaLnBrk="0" hangingPunct="0"/>
            <a:endParaRPr lang="zh-CN" altLang="en-US" sz="2400" dirty="0">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cstate="print"/>
          <a:srcRect/>
          <a:stretch>
            <a:fillRect/>
          </a:stretch>
        </p:blipFill>
        <p:spPr bwMode="auto">
          <a:xfrm>
            <a:off x="1157800" y="1596413"/>
            <a:ext cx="7010400" cy="3516312"/>
          </a:xfrm>
          <a:prstGeom prst="rect">
            <a:avLst/>
          </a:prstGeom>
          <a:noFill/>
          <a:ln w="9525">
            <a:noFill/>
            <a:miter lim="800000"/>
            <a:headEnd/>
            <a:tailEnd/>
          </a:ln>
        </p:spPr>
      </p:pic>
      <p:sp>
        <p:nvSpPr>
          <p:cNvPr id="5" name="Rectangle 6"/>
          <p:cNvSpPr>
            <a:spLocks noChangeArrowheads="1"/>
          </p:cNvSpPr>
          <p:nvPr/>
        </p:nvSpPr>
        <p:spPr bwMode="auto">
          <a:xfrm>
            <a:off x="75282" y="899370"/>
            <a:ext cx="9040812" cy="604636"/>
          </a:xfrm>
          <a:prstGeom prst="rect">
            <a:avLst/>
          </a:prstGeom>
          <a:noFill/>
          <a:ln w="9525">
            <a:noFill/>
            <a:miter lim="800000"/>
          </a:ln>
        </p:spPr>
        <p:txBody>
          <a:bodyPr lIns="92075" tIns="46038" rIns="92075" bIns="46038"/>
          <a:lstStyle/>
          <a:p>
            <a:pPr marL="342900" indent="-342900" algn="ctr" eaLnBrk="0" hangingPunct="0">
              <a:lnSpc>
                <a:spcPct val="90000"/>
              </a:lnSpc>
              <a:spcBef>
                <a:spcPct val="20000"/>
              </a:spcBef>
            </a:pPr>
            <a:r>
              <a:rPr lang="zh-CN" altLang="en-US" sz="2400" dirty="0"/>
              <a:t>     </a:t>
            </a:r>
            <a:r>
              <a:rPr lang="zh-CN" altLang="en-US" sz="2400" b="1" dirty="0" smtClean="0"/>
              <a:t>卖出宽跨式到期损益图</a:t>
            </a:r>
            <a:endParaRPr lang="zh-CN" altLang="en-US" sz="2400" b="1" dirty="0">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图片 2"/>
          <p:cNvPicPr>
            <a:picLocks noChangeAspect="1" noChangeArrowheads="1"/>
          </p:cNvPicPr>
          <p:nvPr/>
        </p:nvPicPr>
        <p:blipFill>
          <a:blip r:embed="rId2" cstate="print"/>
          <a:srcRect/>
          <a:stretch>
            <a:fillRect/>
          </a:stretch>
        </p:blipFill>
        <p:spPr bwMode="auto">
          <a:xfrm>
            <a:off x="211138" y="654050"/>
            <a:ext cx="8737600" cy="5532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Group 13"/>
          <p:cNvGrpSpPr/>
          <p:nvPr/>
        </p:nvGrpSpPr>
        <p:grpSpPr bwMode="auto">
          <a:xfrm>
            <a:off x="2057400" y="2955925"/>
            <a:ext cx="5094288" cy="661988"/>
            <a:chOff x="0" y="0"/>
            <a:chExt cx="3209" cy="417"/>
          </a:xfrm>
        </p:grpSpPr>
        <p:sp>
          <p:nvSpPr>
            <p:cNvPr id="25603" name="Line 14"/>
            <p:cNvSpPr>
              <a:spLocks noChangeShapeType="1"/>
            </p:cNvSpPr>
            <p:nvPr/>
          </p:nvSpPr>
          <p:spPr bwMode="auto">
            <a:xfrm>
              <a:off x="185" y="353"/>
              <a:ext cx="3024" cy="0"/>
            </a:xfrm>
            <a:prstGeom prst="line">
              <a:avLst/>
            </a:prstGeom>
            <a:noFill/>
            <a:ln w="25400">
              <a:solidFill>
                <a:srgbClr val="C0C0C0"/>
              </a:solidFill>
              <a:prstDash val="sysDot"/>
              <a:round/>
              <a:tailEnd type="oval" w="med" len="med"/>
            </a:ln>
          </p:spPr>
          <p:txBody>
            <a:bodyPr/>
            <a:lstStyle/>
            <a:p>
              <a:endParaRPr lang="zh-CN" altLang="en-US"/>
            </a:p>
          </p:txBody>
        </p:sp>
        <p:sp>
          <p:nvSpPr>
            <p:cNvPr id="25604" name="Rectangle 15"/>
            <p:cNvSpPr>
              <a:spLocks noChangeArrowheads="1"/>
            </p:cNvSpPr>
            <p:nvPr/>
          </p:nvSpPr>
          <p:spPr bwMode="auto">
            <a:xfrm rot="3419336">
              <a:off x="13" y="-10"/>
              <a:ext cx="302" cy="328"/>
            </a:xfrm>
            <a:prstGeom prst="rect">
              <a:avLst/>
            </a:prstGeom>
            <a:gradFill rotWithShape="1">
              <a:gsLst>
                <a:gs pos="0">
                  <a:schemeClr val="hlink"/>
                </a:gs>
                <a:gs pos="100000">
                  <a:srgbClr val="004747"/>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p:spPr>
          <p:txBody>
            <a:bodyPr rot="10800000" vert="eaVert" wrap="none" anchor="ctr">
              <a:flatTx/>
            </a:bodyPr>
            <a:lstStyle/>
            <a:p>
              <a:pPr eaLnBrk="0" hangingPunct="0"/>
              <a:endParaRPr lang="zh-CN" altLang="en-US"/>
            </a:p>
          </p:txBody>
        </p:sp>
        <p:sp>
          <p:nvSpPr>
            <p:cNvPr id="25605" name="Text Box 16"/>
            <p:cNvSpPr txBox="1">
              <a:spLocks noChangeArrowheads="1"/>
            </p:cNvSpPr>
            <p:nvPr/>
          </p:nvSpPr>
          <p:spPr bwMode="auto">
            <a:xfrm>
              <a:off x="810" y="0"/>
              <a:ext cx="1312" cy="417"/>
            </a:xfrm>
            <a:prstGeom prst="rect">
              <a:avLst/>
            </a:prstGeom>
            <a:noFill/>
            <a:ln w="9525">
              <a:noFill/>
              <a:miter lim="800000"/>
            </a:ln>
          </p:spPr>
          <p:txBody>
            <a:bodyPr wrap="none">
              <a:spAutoFit/>
            </a:bodyPr>
            <a:lstStyle/>
            <a:p>
              <a:pPr marL="720725" lvl="1" indent="-263525">
                <a:lnSpc>
                  <a:spcPct val="150000"/>
                </a:lnSpc>
                <a:spcBef>
                  <a:spcPts val="1000"/>
                </a:spcBef>
                <a:buClr>
                  <a:srgbClr val="00CCFF"/>
                </a:buClr>
              </a:pPr>
              <a:r>
                <a:rPr lang="zh-CN" altLang="en-US" sz="2800" b="1" dirty="0" smtClean="0">
                  <a:latin typeface="华文中宋" panose="02010600040101010101" pitchFamily="2" charset="-122"/>
                  <a:ea typeface="华文中宋" panose="02010600040101010101" pitchFamily="2" charset="-122"/>
                </a:rPr>
                <a:t>备兑策略</a:t>
              </a:r>
              <a:endParaRPr lang="zh-CN" altLang="en-US" sz="2800" b="1" dirty="0">
                <a:latin typeface="华文中宋" panose="02010600040101010101" pitchFamily="2" charset="-122"/>
                <a:ea typeface="华文中宋" panose="02010600040101010101" pitchFamily="2" charset="-122"/>
              </a:endParaRPr>
            </a:p>
          </p:txBody>
        </p:sp>
        <p:sp>
          <p:nvSpPr>
            <p:cNvPr id="25606" name="Text Box 17"/>
            <p:cNvSpPr txBox="1">
              <a:spLocks noChangeArrowheads="1"/>
            </p:cNvSpPr>
            <p:nvPr/>
          </p:nvSpPr>
          <p:spPr bwMode="auto">
            <a:xfrm>
              <a:off x="66" y="10"/>
              <a:ext cx="214" cy="291"/>
            </a:xfrm>
            <a:prstGeom prst="rect">
              <a:avLst/>
            </a:prstGeom>
            <a:noFill/>
            <a:ln w="9525">
              <a:noFill/>
              <a:miter lim="800000"/>
            </a:ln>
          </p:spPr>
          <p:txBody>
            <a:bodyPr wrap="none">
              <a:spAutoFit/>
            </a:bodyPr>
            <a:lstStyle/>
            <a:p>
              <a:pPr algn="ctr" eaLnBrk="0" hangingPunct="0"/>
              <a:r>
                <a:rPr lang="en-US" altLang="zh-CN" sz="2400" b="1">
                  <a:solidFill>
                    <a:schemeClr val="bg1"/>
                  </a:solidFill>
                </a:rPr>
                <a:t>4</a:t>
              </a: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ChangeArrowheads="1"/>
          </p:cNvSpPr>
          <p:nvPr/>
        </p:nvSpPr>
        <p:spPr bwMode="auto">
          <a:xfrm>
            <a:off x="257580" y="643943"/>
            <a:ext cx="8551572" cy="5679583"/>
          </a:xfrm>
          <a:prstGeom prst="rect">
            <a:avLst/>
          </a:prstGeom>
          <a:noFill/>
          <a:ln w="9525">
            <a:noFill/>
            <a:miter lim="800000"/>
          </a:ln>
        </p:spPr>
        <p:txBody>
          <a:bodyPr lIns="92075" tIns="46038" rIns="92075" bIns="46038"/>
          <a:lstStyle/>
          <a:p>
            <a:pPr marL="342900" indent="-342900" eaLnBrk="0" hangingPunct="0">
              <a:lnSpc>
                <a:spcPct val="90000"/>
              </a:lnSpc>
              <a:spcBef>
                <a:spcPct val="20000"/>
              </a:spcBef>
            </a:pPr>
            <a:r>
              <a:rPr lang="zh-CN" altLang="en-US" sz="2400" b="1" dirty="0"/>
              <a:t>策略名称：备兑看涨</a:t>
            </a:r>
            <a:endParaRPr lang="en-US" altLang="zh-CN" sz="2400" b="1" dirty="0"/>
          </a:p>
          <a:p>
            <a:pPr marL="342900" indent="-342900" eaLnBrk="0" hangingPunct="0">
              <a:lnSpc>
                <a:spcPct val="90000"/>
              </a:lnSpc>
              <a:spcBef>
                <a:spcPct val="20000"/>
              </a:spcBef>
            </a:pPr>
            <a:r>
              <a:rPr lang="zh-CN" altLang="en-US" sz="2400" b="1" dirty="0"/>
              <a:t>构造方式：持有期货多头 </a:t>
            </a:r>
            <a:r>
              <a:rPr lang="en-US" altLang="zh-CN" sz="2400" b="1" dirty="0"/>
              <a:t>+ </a:t>
            </a:r>
            <a:r>
              <a:rPr lang="zh-CN" altLang="en-US" sz="2400" b="1" dirty="0"/>
              <a:t>卖出看涨期权</a:t>
            </a:r>
            <a:endParaRPr lang="en-US" altLang="zh-CN" sz="2400" b="1" dirty="0"/>
          </a:p>
          <a:p>
            <a:pPr marL="342900" indent="-342900" eaLnBrk="0" hangingPunct="0">
              <a:lnSpc>
                <a:spcPct val="90000"/>
              </a:lnSpc>
              <a:spcBef>
                <a:spcPct val="20000"/>
              </a:spcBef>
            </a:pPr>
            <a:r>
              <a:rPr lang="zh-CN" altLang="en-US" sz="2400" b="1" dirty="0"/>
              <a:t>策略优势：获得期权费补贴</a:t>
            </a:r>
            <a:endParaRPr lang="en-US" altLang="zh-CN" sz="2400" b="1" dirty="0"/>
          </a:p>
          <a:p>
            <a:pPr marL="342900" indent="-342900" eaLnBrk="0" hangingPunct="0">
              <a:lnSpc>
                <a:spcPct val="90000"/>
              </a:lnSpc>
              <a:spcBef>
                <a:spcPct val="20000"/>
              </a:spcBef>
            </a:pPr>
            <a:r>
              <a:rPr lang="en-US" altLang="zh-CN" sz="2400" b="1" dirty="0"/>
              <a:t>                       </a:t>
            </a:r>
            <a:r>
              <a:rPr lang="zh-CN" altLang="en-US" sz="2400" b="1" dirty="0"/>
              <a:t>期权部位无风险</a:t>
            </a:r>
            <a:endParaRPr lang="en-US" altLang="zh-CN" sz="2400" b="1" dirty="0"/>
          </a:p>
          <a:p>
            <a:pPr marL="342900" indent="-342900" eaLnBrk="0" hangingPunct="0">
              <a:lnSpc>
                <a:spcPct val="90000"/>
              </a:lnSpc>
              <a:spcBef>
                <a:spcPct val="20000"/>
              </a:spcBef>
            </a:pPr>
            <a:r>
              <a:rPr lang="en-US" altLang="zh-CN" sz="2400" b="1" dirty="0"/>
              <a:t>                       </a:t>
            </a:r>
            <a:r>
              <a:rPr lang="zh-CN" altLang="en-US" sz="2400" b="1" dirty="0"/>
              <a:t>组合风险比直接持有期货风险低</a:t>
            </a:r>
            <a:endParaRPr lang="en-US" altLang="zh-CN" sz="2400" b="1" dirty="0"/>
          </a:p>
          <a:p>
            <a:pPr marL="342900" indent="-342900" eaLnBrk="0" hangingPunct="0">
              <a:lnSpc>
                <a:spcPct val="90000"/>
              </a:lnSpc>
              <a:spcBef>
                <a:spcPct val="20000"/>
              </a:spcBef>
            </a:pPr>
            <a:r>
              <a:rPr lang="en-US" altLang="zh-CN" sz="2400" b="1" dirty="0"/>
              <a:t>                       </a:t>
            </a:r>
            <a:r>
              <a:rPr lang="zh-CN" altLang="en-US" sz="2400" b="1" dirty="0"/>
              <a:t>郑商所保证金</a:t>
            </a:r>
            <a:r>
              <a:rPr lang="zh-CN" altLang="en-US" sz="2400" b="1" dirty="0" smtClean="0"/>
              <a:t>优惠</a:t>
            </a:r>
            <a:endParaRPr lang="en-US" altLang="zh-CN" sz="2400" b="1" dirty="0" smtClean="0"/>
          </a:p>
          <a:p>
            <a:pPr marL="342900" indent="-342900" eaLnBrk="0" hangingPunct="0">
              <a:lnSpc>
                <a:spcPct val="90000"/>
              </a:lnSpc>
              <a:spcBef>
                <a:spcPct val="20000"/>
              </a:spcBef>
            </a:pPr>
            <a:r>
              <a:rPr lang="zh-CN" altLang="en-US" sz="2400" b="1" dirty="0" smtClean="0"/>
              <a:t>（</a:t>
            </a:r>
            <a:r>
              <a:rPr lang="zh-CN" altLang="en-US" sz="2400" b="1" dirty="0"/>
              <a:t>权利金结算价</a:t>
            </a:r>
            <a:r>
              <a:rPr lang="en-US" altLang="zh-CN" sz="2400" b="1" dirty="0"/>
              <a:t>×</a:t>
            </a:r>
            <a:r>
              <a:rPr lang="zh-CN" altLang="en-US" sz="2400" b="1" dirty="0"/>
              <a:t>标的期货合约交易单位</a:t>
            </a:r>
            <a:r>
              <a:rPr lang="en-US" altLang="zh-CN" sz="2400" b="1" dirty="0"/>
              <a:t>+</a:t>
            </a:r>
            <a:r>
              <a:rPr lang="zh-CN" altLang="en-US" sz="2400" b="1" dirty="0"/>
              <a:t>标的期货合约交易保证金）</a:t>
            </a:r>
            <a:endParaRPr lang="en-US" altLang="zh-CN" sz="2400" b="1" dirty="0"/>
          </a:p>
          <a:p>
            <a:pPr marL="342900" indent="-342900" eaLnBrk="0" hangingPunct="0">
              <a:lnSpc>
                <a:spcPct val="90000"/>
              </a:lnSpc>
              <a:spcBef>
                <a:spcPct val="20000"/>
              </a:spcBef>
            </a:pPr>
            <a:r>
              <a:rPr lang="zh-CN" altLang="en-US" sz="2400" dirty="0" smtClean="0">
                <a:latin typeface="华文中宋" panose="02010600040101010101" pitchFamily="2" charset="-122"/>
                <a:ea typeface="华文中宋" panose="02010600040101010101" pitchFamily="2" charset="-122"/>
              </a:rPr>
              <a:t>适用场合：震荡偏上</a:t>
            </a:r>
            <a:r>
              <a:rPr lang="zh-CN" altLang="en-US" sz="2400" dirty="0" smtClean="0">
                <a:latin typeface="华文中宋" panose="02010600040101010101" pitchFamily="2" charset="-122"/>
                <a:ea typeface="华文中宋" panose="02010600040101010101" pitchFamily="2" charset="-122"/>
              </a:rPr>
              <a:t>行（持有期货多头）</a:t>
            </a:r>
            <a:endParaRPr lang="en-US" altLang="zh-CN" sz="2400" dirty="0" smtClean="0">
              <a:latin typeface="华文中宋" panose="02010600040101010101" pitchFamily="2" charset="-122"/>
              <a:ea typeface="华文中宋" panose="02010600040101010101" pitchFamily="2" charset="-122"/>
            </a:endParaRPr>
          </a:p>
          <a:p>
            <a:pPr marL="342900" indent="-342900" eaLnBrk="0" hangingPunct="0">
              <a:lnSpc>
                <a:spcPct val="90000"/>
              </a:lnSpc>
              <a:spcBef>
                <a:spcPct val="20000"/>
              </a:spcBef>
            </a:pPr>
            <a:r>
              <a:rPr lang="zh-CN" altLang="en-US" sz="2400" dirty="0" smtClean="0">
                <a:latin typeface="华文中宋" panose="02010600040101010101" pitchFamily="2" charset="-122"/>
                <a:ea typeface="华文中宋" panose="02010600040101010101" pitchFamily="2" charset="-122"/>
              </a:rPr>
              <a:t>策略使用技巧：卖平值上下的期权（期权费比较合适）</a:t>
            </a:r>
            <a:endParaRPr lang="en-US" altLang="zh-CN" sz="2400" dirty="0" smtClean="0">
              <a:latin typeface="华文中宋" panose="02010600040101010101" pitchFamily="2" charset="-122"/>
              <a:ea typeface="华文中宋" panose="02010600040101010101" pitchFamily="2" charset="-122"/>
            </a:endParaRPr>
          </a:p>
          <a:p>
            <a:pPr marL="342900" indent="-342900" eaLnBrk="0" hangingPunct="0">
              <a:lnSpc>
                <a:spcPct val="90000"/>
              </a:lnSpc>
              <a:spcBef>
                <a:spcPct val="20000"/>
              </a:spcBef>
            </a:pPr>
            <a:r>
              <a:rPr lang="en-US" altLang="zh-CN" sz="2400" dirty="0">
                <a:latin typeface="华文中宋" panose="02010600040101010101" pitchFamily="2" charset="-122"/>
                <a:ea typeface="华文中宋" panose="02010600040101010101" pitchFamily="2" charset="-122"/>
              </a:rPr>
              <a:t> </a:t>
            </a:r>
            <a:r>
              <a:rPr lang="en-US" altLang="zh-CN" sz="2400" dirty="0" smtClean="0">
                <a:latin typeface="华文中宋" panose="02010600040101010101" pitchFamily="2" charset="-122"/>
                <a:ea typeface="华文中宋" panose="02010600040101010101" pitchFamily="2" charset="-122"/>
              </a:rPr>
              <a:t>                      </a:t>
            </a:r>
            <a:r>
              <a:rPr lang="zh-CN" altLang="en-US" sz="2400" dirty="0" smtClean="0">
                <a:latin typeface="华文中宋" panose="02010600040101010101" pitchFamily="2" charset="-122"/>
                <a:ea typeface="华文中宋" panose="02010600040101010101" pitchFamily="2" charset="-122"/>
              </a:rPr>
              <a:t>卖近月合约</a:t>
            </a:r>
            <a:endParaRPr lang="en-US" altLang="zh-CN" sz="2400" dirty="0" smtClean="0">
              <a:latin typeface="华文中宋" panose="02010600040101010101" pitchFamily="2" charset="-122"/>
              <a:ea typeface="华文中宋" panose="02010600040101010101" pitchFamily="2" charset="-122"/>
            </a:endParaRPr>
          </a:p>
          <a:p>
            <a:pPr marL="342900" indent="-342900" eaLnBrk="0" hangingPunct="0">
              <a:lnSpc>
                <a:spcPct val="90000"/>
              </a:lnSpc>
              <a:spcBef>
                <a:spcPct val="20000"/>
              </a:spcBef>
            </a:pPr>
            <a:r>
              <a:rPr lang="en-US" altLang="zh-CN" sz="2400" dirty="0">
                <a:latin typeface="华文中宋" panose="02010600040101010101" pitchFamily="2" charset="-122"/>
                <a:ea typeface="华文中宋" panose="02010600040101010101" pitchFamily="2" charset="-122"/>
              </a:rPr>
              <a:t> </a:t>
            </a:r>
            <a:r>
              <a:rPr lang="en-US" altLang="zh-CN" sz="2400" dirty="0" smtClean="0">
                <a:latin typeface="华文中宋" panose="02010600040101010101" pitchFamily="2" charset="-122"/>
                <a:ea typeface="华文中宋" panose="02010600040101010101" pitchFamily="2" charset="-122"/>
              </a:rPr>
              <a:t>                      </a:t>
            </a:r>
            <a:r>
              <a:rPr lang="zh-CN" altLang="en-US" sz="2400" dirty="0" smtClean="0">
                <a:latin typeface="华文中宋" panose="02010600040101010101" pitchFamily="2" charset="-122"/>
                <a:ea typeface="华文中宋" panose="02010600040101010101" pitchFamily="2" charset="-122"/>
              </a:rPr>
              <a:t>持续滚动的备兑开仓</a:t>
            </a:r>
            <a:endParaRPr lang="en-US" altLang="zh-CN" sz="2400" dirty="0" smtClean="0">
              <a:latin typeface="华文中宋" panose="02010600040101010101" pitchFamily="2" charset="-122"/>
              <a:ea typeface="华文中宋" panose="02010600040101010101" pitchFamily="2" charset="-122"/>
            </a:endParaRPr>
          </a:p>
          <a:p>
            <a:pPr marL="342900" indent="-342900" eaLnBrk="0" hangingPunct="0">
              <a:lnSpc>
                <a:spcPct val="90000"/>
              </a:lnSpc>
              <a:spcBef>
                <a:spcPct val="20000"/>
              </a:spcBef>
            </a:pPr>
            <a:endParaRPr lang="zh-CN" altLang="en-US" sz="2400" dirty="0">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ChangeAspect="1" noChangeArrowheads="1"/>
          </p:cNvPicPr>
          <p:nvPr/>
        </p:nvPicPr>
        <p:blipFill>
          <a:blip r:embed="rId2" cstate="print"/>
          <a:srcRect/>
          <a:stretch>
            <a:fillRect/>
          </a:stretch>
        </p:blipFill>
        <p:spPr bwMode="auto">
          <a:xfrm>
            <a:off x="1849727" y="1313645"/>
            <a:ext cx="5169258" cy="3446172"/>
          </a:xfrm>
          <a:prstGeom prst="rect">
            <a:avLst/>
          </a:prstGeom>
          <a:noFill/>
          <a:ln w="9525">
            <a:noFill/>
            <a:miter lim="800000"/>
            <a:headEnd/>
            <a:tailEnd/>
          </a:ln>
        </p:spPr>
      </p:pic>
      <p:sp>
        <p:nvSpPr>
          <p:cNvPr id="4" name="Rectangle 6"/>
          <p:cNvSpPr>
            <a:spLocks noChangeArrowheads="1"/>
          </p:cNvSpPr>
          <p:nvPr/>
        </p:nvSpPr>
        <p:spPr bwMode="auto">
          <a:xfrm>
            <a:off x="75282" y="4260788"/>
            <a:ext cx="9040812" cy="1109701"/>
          </a:xfrm>
          <a:prstGeom prst="rect">
            <a:avLst/>
          </a:prstGeom>
          <a:noFill/>
          <a:ln w="9525">
            <a:noFill/>
            <a:miter lim="800000"/>
          </a:ln>
        </p:spPr>
        <p:txBody>
          <a:bodyPr lIns="92075" tIns="46038" rIns="92075" bIns="46038"/>
          <a:lstStyle/>
          <a:p>
            <a:pPr marL="342900" indent="-342900" eaLnBrk="0" hangingPunct="0">
              <a:lnSpc>
                <a:spcPct val="90000"/>
              </a:lnSpc>
              <a:spcBef>
                <a:spcPct val="20000"/>
              </a:spcBef>
            </a:pPr>
            <a:r>
              <a:rPr lang="zh-CN" altLang="en-US" sz="2400" dirty="0"/>
              <a:t>     </a:t>
            </a:r>
            <a:endParaRPr lang="en-US" altLang="zh-CN" sz="2400" b="1" dirty="0" smtClean="0"/>
          </a:p>
          <a:p>
            <a:pPr marL="342900" indent="-342900" eaLnBrk="0" hangingPunct="0">
              <a:lnSpc>
                <a:spcPct val="90000"/>
              </a:lnSpc>
              <a:spcBef>
                <a:spcPct val="20000"/>
              </a:spcBef>
            </a:pPr>
            <a:r>
              <a:rPr lang="en-US" altLang="zh-CN" sz="2400" b="1" dirty="0">
                <a:latin typeface="华文中宋" panose="02010600040101010101" pitchFamily="2" charset="-122"/>
                <a:ea typeface="华文中宋" panose="02010600040101010101" pitchFamily="2" charset="-122"/>
              </a:rPr>
              <a:t> </a:t>
            </a:r>
            <a:r>
              <a:rPr lang="en-US" altLang="zh-CN" sz="2400" b="1" dirty="0" smtClean="0">
                <a:latin typeface="华文中宋" panose="02010600040101010101" pitchFamily="2" charset="-122"/>
                <a:ea typeface="华文中宋" panose="02010600040101010101" pitchFamily="2" charset="-122"/>
              </a:rPr>
              <a:t>   </a:t>
            </a:r>
            <a:endParaRPr lang="zh-CN" altLang="en-US" sz="2400" dirty="0">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5910" y="739801"/>
            <a:ext cx="8680360" cy="2231390"/>
          </a:xfrm>
          <a:prstGeom prst="rect">
            <a:avLst/>
          </a:prstGeom>
        </p:spPr>
        <p:txBody>
          <a:bodyPr wrap="square">
            <a:spAutoFit/>
          </a:bodyPr>
          <a:lstStyle/>
          <a:p>
            <a:pPr marL="342900" indent="-342900" eaLnBrk="0" hangingPunct="0">
              <a:lnSpc>
                <a:spcPct val="90000"/>
              </a:lnSpc>
              <a:spcBef>
                <a:spcPct val="20000"/>
              </a:spcBef>
            </a:pPr>
            <a:r>
              <a:rPr lang="zh-CN" altLang="en-US" sz="2400" dirty="0" smtClean="0">
                <a:latin typeface="华文中宋" panose="02010600040101010101" pitchFamily="2" charset="-122"/>
                <a:ea typeface="华文中宋" panose="02010600040101010101" pitchFamily="2" charset="-122"/>
              </a:rPr>
              <a:t>被行权的处理：被行权不是坏事，实现预</a:t>
            </a:r>
            <a:r>
              <a:rPr lang="zh-CN" altLang="en-US" sz="2400" dirty="0" smtClean="0">
                <a:latin typeface="华文中宋" panose="02010600040101010101" pitchFamily="2" charset="-122"/>
                <a:ea typeface="华文中宋" panose="02010600040101010101" pitchFamily="2" charset="-122"/>
              </a:rPr>
              <a:t>期收</a:t>
            </a:r>
            <a:r>
              <a:rPr lang="zh-CN" altLang="en-US" sz="2400" dirty="0" smtClean="0">
                <a:latin typeface="华文中宋" panose="02010600040101010101" pitchFamily="2" charset="-122"/>
                <a:ea typeface="华文中宋" panose="02010600040101010101" pitchFamily="2" charset="-122"/>
              </a:rPr>
              <a:t>益</a:t>
            </a:r>
            <a:endParaRPr lang="en-US" altLang="zh-CN" sz="2400" dirty="0" smtClean="0">
              <a:latin typeface="华文中宋" panose="02010600040101010101" pitchFamily="2" charset="-122"/>
              <a:ea typeface="华文中宋" panose="02010600040101010101" pitchFamily="2" charset="-122"/>
            </a:endParaRPr>
          </a:p>
          <a:p>
            <a:pPr marL="342900" indent="-342900" eaLnBrk="0" hangingPunct="0">
              <a:lnSpc>
                <a:spcPct val="90000"/>
              </a:lnSpc>
              <a:spcBef>
                <a:spcPct val="20000"/>
              </a:spcBef>
            </a:pPr>
            <a:r>
              <a:rPr lang="zh-CN" altLang="en-US" sz="2400" dirty="0" smtClean="0">
                <a:latin typeface="华文中宋" panose="02010600040101010101" pitchFamily="2" charset="-122"/>
                <a:ea typeface="华文中宋" panose="02010600040101010101" pitchFamily="2" charset="-122"/>
              </a:rPr>
              <a:t>比如，豆粕</a:t>
            </a:r>
            <a:r>
              <a:rPr lang="en-US" altLang="zh-CN" sz="2400" dirty="0" smtClean="0">
                <a:latin typeface="华文中宋" panose="02010600040101010101" pitchFamily="2" charset="-122"/>
                <a:ea typeface="华文中宋" panose="02010600040101010101" pitchFamily="2" charset="-122"/>
              </a:rPr>
              <a:t>1709</a:t>
            </a:r>
            <a:r>
              <a:rPr lang="zh-CN" altLang="en-US" sz="2400" dirty="0" smtClean="0">
                <a:latin typeface="华文中宋" panose="02010600040101010101" pitchFamily="2" charset="-122"/>
                <a:ea typeface="华文中宋" panose="02010600040101010101" pitchFamily="2" charset="-122"/>
              </a:rPr>
              <a:t>买入开仓价</a:t>
            </a:r>
            <a:r>
              <a:rPr lang="en-US" altLang="zh-CN" sz="2400" dirty="0" smtClean="0">
                <a:latin typeface="华文中宋" panose="02010600040101010101" pitchFamily="2" charset="-122"/>
                <a:ea typeface="华文中宋" panose="02010600040101010101" pitchFamily="2" charset="-122"/>
              </a:rPr>
              <a:t>2650</a:t>
            </a:r>
            <a:r>
              <a:rPr lang="zh-CN" altLang="en-US" sz="2400" dirty="0" smtClean="0">
                <a:latin typeface="华文中宋" panose="02010600040101010101" pitchFamily="2" charset="-122"/>
                <a:ea typeface="华文中宋" panose="02010600040101010101" pitchFamily="2" charset="-122"/>
              </a:rPr>
              <a:t>，卖出执行价格为</a:t>
            </a:r>
            <a:r>
              <a:rPr lang="en-US" altLang="zh-CN" sz="2400" dirty="0" smtClean="0">
                <a:latin typeface="华文中宋" panose="02010600040101010101" pitchFamily="2" charset="-122"/>
                <a:ea typeface="华文中宋" panose="02010600040101010101" pitchFamily="2" charset="-122"/>
              </a:rPr>
              <a:t>2750</a:t>
            </a:r>
            <a:r>
              <a:rPr lang="zh-CN" altLang="en-US" sz="2400" dirty="0" smtClean="0">
                <a:latin typeface="华文中宋" panose="02010600040101010101" pitchFamily="2" charset="-122"/>
                <a:ea typeface="华文中宋" panose="02010600040101010101" pitchFamily="2" charset="-122"/>
              </a:rPr>
              <a:t>的豆粕</a:t>
            </a:r>
            <a:r>
              <a:rPr lang="en-US" altLang="zh-CN" sz="2400" dirty="0" smtClean="0">
                <a:latin typeface="华文中宋" panose="02010600040101010101" pitchFamily="2" charset="-122"/>
                <a:ea typeface="华文中宋" panose="02010600040101010101" pitchFamily="2" charset="-122"/>
              </a:rPr>
              <a:t>1709</a:t>
            </a:r>
            <a:r>
              <a:rPr lang="zh-CN" altLang="en-US" sz="2400" dirty="0" smtClean="0">
                <a:latin typeface="华文中宋" panose="02010600040101010101" pitchFamily="2" charset="-122"/>
                <a:ea typeface="华文中宋" panose="02010600040101010101" pitchFamily="2" charset="-122"/>
              </a:rPr>
              <a:t>看涨期权，即使后续豆粕</a:t>
            </a:r>
            <a:r>
              <a:rPr lang="en-US" altLang="zh-CN" sz="2400" dirty="0" smtClean="0">
                <a:latin typeface="华文中宋" panose="02010600040101010101" pitchFamily="2" charset="-122"/>
                <a:ea typeface="华文中宋" panose="02010600040101010101" pitchFamily="2" charset="-122"/>
              </a:rPr>
              <a:t>1709</a:t>
            </a:r>
            <a:r>
              <a:rPr lang="zh-CN" altLang="en-US" sz="2400" dirty="0" smtClean="0">
                <a:latin typeface="华文中宋" panose="02010600040101010101" pitchFamily="2" charset="-122"/>
                <a:ea typeface="华文中宋" panose="02010600040101010101" pitchFamily="2" charset="-122"/>
              </a:rPr>
              <a:t>涨至</a:t>
            </a:r>
            <a:r>
              <a:rPr lang="en-US" altLang="zh-CN" sz="2400" dirty="0" smtClean="0">
                <a:latin typeface="华文中宋" panose="02010600040101010101" pitchFamily="2" charset="-122"/>
                <a:ea typeface="华文中宋" panose="02010600040101010101" pitchFamily="2" charset="-122"/>
              </a:rPr>
              <a:t>2750</a:t>
            </a:r>
            <a:r>
              <a:rPr lang="zh-CN" altLang="en-US" sz="2400" dirty="0" smtClean="0">
                <a:latin typeface="华文中宋" panose="02010600040101010101" pitchFamily="2" charset="-122"/>
                <a:ea typeface="华文中宋" panose="02010600040101010101" pitchFamily="2" charset="-122"/>
              </a:rPr>
              <a:t>以上，卖出看涨期权将被行权，也能实现</a:t>
            </a:r>
            <a:r>
              <a:rPr lang="en-US" altLang="zh-CN" sz="2400" dirty="0" smtClean="0">
                <a:latin typeface="华文中宋" panose="02010600040101010101" pitchFamily="2" charset="-122"/>
                <a:ea typeface="华文中宋" panose="02010600040101010101" pitchFamily="2" charset="-122"/>
              </a:rPr>
              <a:t>100</a:t>
            </a:r>
            <a:r>
              <a:rPr lang="zh-CN" altLang="en-US" sz="2400" dirty="0" smtClean="0">
                <a:latin typeface="华文中宋" panose="02010600040101010101" pitchFamily="2" charset="-122"/>
                <a:ea typeface="华文中宋" panose="02010600040101010101" pitchFamily="2" charset="-122"/>
              </a:rPr>
              <a:t>的预期收益</a:t>
            </a:r>
          </a:p>
          <a:p>
            <a:pPr marL="342900" indent="-342900" eaLnBrk="0" hangingPunct="0">
              <a:lnSpc>
                <a:spcPct val="90000"/>
              </a:lnSpc>
              <a:spcBef>
                <a:spcPct val="20000"/>
              </a:spcBef>
            </a:pPr>
            <a:r>
              <a:rPr lang="zh-CN" altLang="en-US" sz="2400" dirty="0" smtClean="0">
                <a:latin typeface="华文中宋" panose="02010600040101010101" pitchFamily="2" charset="-122"/>
                <a:ea typeface="华文中宋" panose="02010600040101010101" pitchFamily="2" charset="-122"/>
              </a:rPr>
              <a:t>而如果期权到期时，豆粕</a:t>
            </a:r>
            <a:r>
              <a:rPr lang="en-US" altLang="zh-CN" sz="2400" dirty="0" smtClean="0">
                <a:latin typeface="华文中宋" panose="02010600040101010101" pitchFamily="2" charset="-122"/>
                <a:ea typeface="华文中宋" panose="02010600040101010101" pitchFamily="2" charset="-122"/>
              </a:rPr>
              <a:t>1709</a:t>
            </a:r>
            <a:r>
              <a:rPr lang="zh-CN" altLang="en-US" sz="2400" dirty="0" smtClean="0">
                <a:latin typeface="华文中宋" panose="02010600040101010101" pitchFamily="2" charset="-122"/>
                <a:ea typeface="华文中宋" panose="02010600040101010101" pitchFamily="2" charset="-122"/>
              </a:rPr>
              <a:t>仍在</a:t>
            </a:r>
            <a:r>
              <a:rPr lang="en-US" altLang="zh-CN" sz="2400" dirty="0" smtClean="0">
                <a:latin typeface="华文中宋" panose="02010600040101010101" pitchFamily="2" charset="-122"/>
                <a:ea typeface="华文中宋" panose="02010600040101010101" pitchFamily="2" charset="-122"/>
              </a:rPr>
              <a:t>2650——2750</a:t>
            </a:r>
            <a:r>
              <a:rPr lang="zh-CN" altLang="en-US" sz="2400" dirty="0" smtClean="0">
                <a:latin typeface="华文中宋" panose="02010600040101010101" pitchFamily="2" charset="-122"/>
                <a:ea typeface="华文中宋" panose="02010600040101010101" pitchFamily="2" charset="-122"/>
              </a:rPr>
              <a:t>之间波动，则能获得全部权利金。</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ChangeArrowheads="1"/>
          </p:cNvSpPr>
          <p:nvPr/>
        </p:nvSpPr>
        <p:spPr bwMode="auto">
          <a:xfrm>
            <a:off x="257580" y="643943"/>
            <a:ext cx="8551572" cy="5679583"/>
          </a:xfrm>
          <a:prstGeom prst="rect">
            <a:avLst/>
          </a:prstGeom>
          <a:noFill/>
          <a:ln w="9525">
            <a:noFill/>
            <a:miter lim="800000"/>
          </a:ln>
        </p:spPr>
        <p:txBody>
          <a:bodyPr lIns="92075" tIns="46038" rIns="92075" bIns="46038"/>
          <a:lstStyle/>
          <a:p>
            <a:pPr marL="342900" indent="-342900" eaLnBrk="0" hangingPunct="0">
              <a:lnSpc>
                <a:spcPct val="90000"/>
              </a:lnSpc>
              <a:spcBef>
                <a:spcPct val="20000"/>
              </a:spcBef>
            </a:pPr>
            <a:r>
              <a:rPr lang="zh-CN" altLang="en-US" sz="2400" b="1" dirty="0"/>
              <a:t>策略名称：备</a:t>
            </a:r>
            <a:r>
              <a:rPr lang="zh-CN" altLang="en-US" sz="2400" b="1" dirty="0" smtClean="0"/>
              <a:t>兑看跌</a:t>
            </a:r>
            <a:endParaRPr lang="en-US" altLang="zh-CN" sz="2400" b="1" dirty="0"/>
          </a:p>
          <a:p>
            <a:pPr marL="342900" indent="-342900" eaLnBrk="0" hangingPunct="0">
              <a:lnSpc>
                <a:spcPct val="90000"/>
              </a:lnSpc>
              <a:spcBef>
                <a:spcPct val="20000"/>
              </a:spcBef>
            </a:pPr>
            <a:r>
              <a:rPr lang="zh-CN" altLang="en-US" sz="2400" b="1" dirty="0"/>
              <a:t>构造方式：持有</a:t>
            </a:r>
            <a:r>
              <a:rPr lang="zh-CN" altLang="en-US" sz="2400" b="1" dirty="0" smtClean="0"/>
              <a:t>期货空头 </a:t>
            </a:r>
            <a:r>
              <a:rPr lang="en-US" altLang="zh-CN" sz="2400" b="1" dirty="0"/>
              <a:t>+ </a:t>
            </a:r>
            <a:r>
              <a:rPr lang="zh-CN" altLang="en-US" sz="2400" b="1" dirty="0"/>
              <a:t>卖出</a:t>
            </a:r>
            <a:r>
              <a:rPr lang="zh-CN" altLang="en-US" sz="2400" b="1" dirty="0" smtClean="0"/>
              <a:t>看跌期权</a:t>
            </a:r>
            <a:endParaRPr lang="en-US" altLang="zh-CN" sz="2400" b="1" dirty="0"/>
          </a:p>
          <a:p>
            <a:pPr marL="342900" indent="-342900" eaLnBrk="0" hangingPunct="0">
              <a:lnSpc>
                <a:spcPct val="90000"/>
              </a:lnSpc>
              <a:spcBef>
                <a:spcPct val="20000"/>
              </a:spcBef>
            </a:pPr>
            <a:r>
              <a:rPr lang="zh-CN" altLang="en-US" sz="2400" b="1" dirty="0"/>
              <a:t>策略优势：获得期权费补贴</a:t>
            </a:r>
            <a:endParaRPr lang="en-US" altLang="zh-CN" sz="2400" b="1" dirty="0"/>
          </a:p>
          <a:p>
            <a:pPr marL="342900" indent="-342900" eaLnBrk="0" hangingPunct="0">
              <a:lnSpc>
                <a:spcPct val="90000"/>
              </a:lnSpc>
              <a:spcBef>
                <a:spcPct val="20000"/>
              </a:spcBef>
            </a:pPr>
            <a:r>
              <a:rPr lang="en-US" altLang="zh-CN" sz="2400" b="1" dirty="0"/>
              <a:t>                       </a:t>
            </a:r>
            <a:r>
              <a:rPr lang="zh-CN" altLang="en-US" sz="2400" b="1" dirty="0"/>
              <a:t>期权部位无风险</a:t>
            </a:r>
            <a:endParaRPr lang="en-US" altLang="zh-CN" sz="2400" b="1" dirty="0"/>
          </a:p>
          <a:p>
            <a:pPr marL="342900" indent="-342900" eaLnBrk="0" hangingPunct="0">
              <a:lnSpc>
                <a:spcPct val="90000"/>
              </a:lnSpc>
              <a:spcBef>
                <a:spcPct val="20000"/>
              </a:spcBef>
            </a:pPr>
            <a:r>
              <a:rPr lang="en-US" altLang="zh-CN" sz="2400" b="1" dirty="0"/>
              <a:t>                       </a:t>
            </a:r>
            <a:r>
              <a:rPr lang="zh-CN" altLang="en-US" sz="2400" b="1" dirty="0"/>
              <a:t>组合风险比直接持有期货风险低</a:t>
            </a:r>
            <a:endParaRPr lang="en-US" altLang="zh-CN" sz="2400" b="1" dirty="0"/>
          </a:p>
          <a:p>
            <a:pPr marL="342900" indent="-342900" eaLnBrk="0" hangingPunct="0">
              <a:lnSpc>
                <a:spcPct val="90000"/>
              </a:lnSpc>
              <a:spcBef>
                <a:spcPct val="20000"/>
              </a:spcBef>
            </a:pPr>
            <a:r>
              <a:rPr lang="en-US" altLang="zh-CN" sz="2400" b="1" dirty="0"/>
              <a:t>                       </a:t>
            </a:r>
            <a:r>
              <a:rPr lang="zh-CN" altLang="en-US" sz="2400" b="1" dirty="0"/>
              <a:t>郑商所保证金</a:t>
            </a:r>
            <a:r>
              <a:rPr lang="zh-CN" altLang="en-US" sz="2400" b="1" dirty="0" smtClean="0"/>
              <a:t>优惠</a:t>
            </a:r>
            <a:endParaRPr lang="en-US" altLang="zh-CN" sz="2400" b="1" dirty="0" smtClean="0"/>
          </a:p>
          <a:p>
            <a:pPr marL="342900" indent="-342900" eaLnBrk="0" hangingPunct="0">
              <a:lnSpc>
                <a:spcPct val="90000"/>
              </a:lnSpc>
              <a:spcBef>
                <a:spcPct val="20000"/>
              </a:spcBef>
            </a:pPr>
            <a:r>
              <a:rPr lang="zh-CN" altLang="en-US" sz="2400" b="1" dirty="0" smtClean="0"/>
              <a:t>（</a:t>
            </a:r>
            <a:r>
              <a:rPr lang="zh-CN" altLang="en-US" sz="2400" b="1" dirty="0"/>
              <a:t>权利金结算价</a:t>
            </a:r>
            <a:r>
              <a:rPr lang="en-US" altLang="zh-CN" sz="2400" b="1" dirty="0"/>
              <a:t>×</a:t>
            </a:r>
            <a:r>
              <a:rPr lang="zh-CN" altLang="en-US" sz="2400" b="1" dirty="0"/>
              <a:t>标的期货合约交易单位</a:t>
            </a:r>
            <a:r>
              <a:rPr lang="en-US" altLang="zh-CN" sz="2400" b="1" dirty="0"/>
              <a:t>+</a:t>
            </a:r>
            <a:r>
              <a:rPr lang="zh-CN" altLang="en-US" sz="2400" b="1" dirty="0"/>
              <a:t>标的期货合约交易保证金）</a:t>
            </a:r>
            <a:endParaRPr lang="en-US" altLang="zh-CN" sz="2400" b="1" dirty="0"/>
          </a:p>
          <a:p>
            <a:pPr marL="342900" indent="-342900" eaLnBrk="0" hangingPunct="0">
              <a:lnSpc>
                <a:spcPct val="90000"/>
              </a:lnSpc>
              <a:spcBef>
                <a:spcPct val="20000"/>
              </a:spcBef>
            </a:pPr>
            <a:r>
              <a:rPr lang="zh-CN" altLang="en-US" sz="2400" dirty="0" smtClean="0">
                <a:latin typeface="华文中宋" panose="02010600040101010101" pitchFamily="2" charset="-122"/>
                <a:ea typeface="华文中宋" panose="02010600040101010101" pitchFamily="2" charset="-122"/>
              </a:rPr>
              <a:t>适用场合：震荡偏下</a:t>
            </a:r>
            <a:r>
              <a:rPr lang="zh-CN" altLang="en-US" sz="2400" dirty="0" smtClean="0">
                <a:latin typeface="华文中宋" panose="02010600040101010101" pitchFamily="2" charset="-122"/>
                <a:ea typeface="华文中宋" panose="02010600040101010101" pitchFamily="2" charset="-122"/>
              </a:rPr>
              <a:t>行（持有期货空头）</a:t>
            </a:r>
            <a:endParaRPr lang="en-US" altLang="zh-CN" sz="2400" dirty="0" smtClean="0">
              <a:latin typeface="华文中宋" panose="02010600040101010101" pitchFamily="2" charset="-122"/>
              <a:ea typeface="华文中宋" panose="02010600040101010101" pitchFamily="2" charset="-122"/>
            </a:endParaRPr>
          </a:p>
          <a:p>
            <a:pPr marL="342900" indent="-342900" eaLnBrk="0" hangingPunct="0">
              <a:lnSpc>
                <a:spcPct val="90000"/>
              </a:lnSpc>
              <a:spcBef>
                <a:spcPct val="20000"/>
              </a:spcBef>
            </a:pPr>
            <a:r>
              <a:rPr lang="zh-CN" altLang="en-US" sz="2400" dirty="0" smtClean="0">
                <a:latin typeface="华文中宋" panose="02010600040101010101" pitchFamily="2" charset="-122"/>
                <a:ea typeface="华文中宋" panose="02010600040101010101" pitchFamily="2" charset="-122"/>
              </a:rPr>
              <a:t>策略使用技巧：卖平值上下的期权（期权费比较合适）</a:t>
            </a:r>
            <a:endParaRPr lang="en-US" altLang="zh-CN" sz="2400" dirty="0" smtClean="0">
              <a:latin typeface="华文中宋" panose="02010600040101010101" pitchFamily="2" charset="-122"/>
              <a:ea typeface="华文中宋" panose="02010600040101010101" pitchFamily="2" charset="-122"/>
            </a:endParaRPr>
          </a:p>
          <a:p>
            <a:pPr marL="342900" indent="-342900" eaLnBrk="0" hangingPunct="0">
              <a:lnSpc>
                <a:spcPct val="90000"/>
              </a:lnSpc>
              <a:spcBef>
                <a:spcPct val="20000"/>
              </a:spcBef>
            </a:pPr>
            <a:r>
              <a:rPr lang="en-US" altLang="zh-CN" sz="2400" dirty="0">
                <a:latin typeface="华文中宋" panose="02010600040101010101" pitchFamily="2" charset="-122"/>
                <a:ea typeface="华文中宋" panose="02010600040101010101" pitchFamily="2" charset="-122"/>
              </a:rPr>
              <a:t> </a:t>
            </a:r>
            <a:r>
              <a:rPr lang="en-US" altLang="zh-CN" sz="2400" dirty="0" smtClean="0">
                <a:latin typeface="华文中宋" panose="02010600040101010101" pitchFamily="2" charset="-122"/>
                <a:ea typeface="华文中宋" panose="02010600040101010101" pitchFamily="2" charset="-122"/>
              </a:rPr>
              <a:t>                      </a:t>
            </a:r>
            <a:r>
              <a:rPr lang="zh-CN" altLang="en-US" sz="2400" dirty="0" smtClean="0">
                <a:latin typeface="华文中宋" panose="02010600040101010101" pitchFamily="2" charset="-122"/>
                <a:ea typeface="华文中宋" panose="02010600040101010101" pitchFamily="2" charset="-122"/>
              </a:rPr>
              <a:t>卖近月合约</a:t>
            </a:r>
            <a:endParaRPr lang="en-US" altLang="zh-CN" sz="2400" dirty="0" smtClean="0">
              <a:latin typeface="华文中宋" panose="02010600040101010101" pitchFamily="2" charset="-122"/>
              <a:ea typeface="华文中宋" panose="02010600040101010101" pitchFamily="2" charset="-122"/>
            </a:endParaRPr>
          </a:p>
          <a:p>
            <a:pPr marL="342900" indent="-342900" eaLnBrk="0" hangingPunct="0">
              <a:lnSpc>
                <a:spcPct val="90000"/>
              </a:lnSpc>
              <a:spcBef>
                <a:spcPct val="20000"/>
              </a:spcBef>
            </a:pPr>
            <a:r>
              <a:rPr lang="en-US" altLang="zh-CN" sz="2400" dirty="0">
                <a:latin typeface="华文中宋" panose="02010600040101010101" pitchFamily="2" charset="-122"/>
                <a:ea typeface="华文中宋" panose="02010600040101010101" pitchFamily="2" charset="-122"/>
              </a:rPr>
              <a:t> </a:t>
            </a:r>
            <a:r>
              <a:rPr lang="en-US" altLang="zh-CN" sz="2400" dirty="0" smtClean="0">
                <a:latin typeface="华文中宋" panose="02010600040101010101" pitchFamily="2" charset="-122"/>
                <a:ea typeface="华文中宋" panose="02010600040101010101" pitchFamily="2" charset="-122"/>
              </a:rPr>
              <a:t>                      </a:t>
            </a:r>
            <a:r>
              <a:rPr lang="zh-CN" altLang="en-US" sz="2400" dirty="0" smtClean="0">
                <a:latin typeface="华文中宋" panose="02010600040101010101" pitchFamily="2" charset="-122"/>
                <a:ea typeface="华文中宋" panose="02010600040101010101" pitchFamily="2" charset="-122"/>
              </a:rPr>
              <a:t>持续滚动的备兑开仓</a:t>
            </a:r>
            <a:endParaRPr lang="en-US" altLang="zh-CN" sz="2400" dirty="0" smtClean="0">
              <a:latin typeface="华文中宋" panose="02010600040101010101" pitchFamily="2" charset="-122"/>
              <a:ea typeface="华文中宋" panose="02010600040101010101" pitchFamily="2" charset="-122"/>
            </a:endParaRPr>
          </a:p>
          <a:p>
            <a:pPr marL="342900" indent="-342900" eaLnBrk="0" hangingPunct="0">
              <a:lnSpc>
                <a:spcPct val="90000"/>
              </a:lnSpc>
              <a:spcBef>
                <a:spcPct val="20000"/>
              </a:spcBef>
            </a:pPr>
            <a:endParaRPr lang="zh-CN" altLang="en-US" sz="2400" dirty="0">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2" name="Picture 4"/>
          <p:cNvPicPr>
            <a:picLocks noChangeAspect="1" noChangeArrowheads="1"/>
          </p:cNvPicPr>
          <p:nvPr/>
        </p:nvPicPr>
        <p:blipFill>
          <a:blip r:embed="rId2" cstate="print"/>
          <a:srcRect/>
          <a:stretch>
            <a:fillRect/>
          </a:stretch>
        </p:blipFill>
        <p:spPr bwMode="auto">
          <a:xfrm>
            <a:off x="2166869" y="816198"/>
            <a:ext cx="4568781" cy="41119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5910" y="739801"/>
            <a:ext cx="8680360" cy="2231390"/>
          </a:xfrm>
          <a:prstGeom prst="rect">
            <a:avLst/>
          </a:prstGeom>
        </p:spPr>
        <p:txBody>
          <a:bodyPr wrap="square">
            <a:spAutoFit/>
          </a:bodyPr>
          <a:lstStyle/>
          <a:p>
            <a:pPr marL="342900" indent="-342900" eaLnBrk="0" hangingPunct="0">
              <a:lnSpc>
                <a:spcPct val="90000"/>
              </a:lnSpc>
              <a:spcBef>
                <a:spcPct val="20000"/>
              </a:spcBef>
            </a:pPr>
            <a:r>
              <a:rPr lang="zh-CN" altLang="en-US" sz="2400" dirty="0" smtClean="0">
                <a:latin typeface="华文中宋" panose="02010600040101010101" pitchFamily="2" charset="-122"/>
                <a:ea typeface="华文中宋" panose="02010600040101010101" pitchFamily="2" charset="-122"/>
              </a:rPr>
              <a:t>被行权的处理：被行权不是坏事，实现预期收益</a:t>
            </a:r>
            <a:endParaRPr lang="en-US" altLang="zh-CN" sz="2400" dirty="0" smtClean="0">
              <a:latin typeface="华文中宋" panose="02010600040101010101" pitchFamily="2" charset="-122"/>
              <a:ea typeface="华文中宋" panose="02010600040101010101" pitchFamily="2" charset="-122"/>
            </a:endParaRPr>
          </a:p>
          <a:p>
            <a:pPr marL="342900" indent="-342900" eaLnBrk="0" hangingPunct="0">
              <a:lnSpc>
                <a:spcPct val="90000"/>
              </a:lnSpc>
              <a:spcBef>
                <a:spcPct val="20000"/>
              </a:spcBef>
            </a:pPr>
            <a:r>
              <a:rPr lang="zh-CN" altLang="en-US" sz="2400" dirty="0" smtClean="0">
                <a:latin typeface="华文中宋" panose="02010600040101010101" pitchFamily="2" charset="-122"/>
                <a:ea typeface="华文中宋" panose="02010600040101010101" pitchFamily="2" charset="-122"/>
              </a:rPr>
              <a:t>比如，豆粕</a:t>
            </a:r>
            <a:r>
              <a:rPr lang="en-US" altLang="zh-CN" sz="2400" dirty="0" smtClean="0">
                <a:latin typeface="华文中宋" panose="02010600040101010101" pitchFamily="2" charset="-122"/>
                <a:ea typeface="华文中宋" panose="02010600040101010101" pitchFamily="2" charset="-122"/>
              </a:rPr>
              <a:t>1709</a:t>
            </a:r>
            <a:r>
              <a:rPr lang="zh-CN" altLang="en-US" sz="2400" dirty="0" smtClean="0">
                <a:latin typeface="华文中宋" panose="02010600040101010101" pitchFamily="2" charset="-122"/>
                <a:ea typeface="华文中宋" panose="02010600040101010101" pitchFamily="2" charset="-122"/>
              </a:rPr>
              <a:t>卖出开仓价</a:t>
            </a:r>
            <a:r>
              <a:rPr lang="en-US" altLang="zh-CN" sz="2400" dirty="0" smtClean="0">
                <a:latin typeface="华文中宋" panose="02010600040101010101" pitchFamily="2" charset="-122"/>
                <a:ea typeface="华文中宋" panose="02010600040101010101" pitchFamily="2" charset="-122"/>
              </a:rPr>
              <a:t>2800</a:t>
            </a:r>
            <a:r>
              <a:rPr lang="zh-CN" altLang="en-US" sz="2400" dirty="0" smtClean="0">
                <a:latin typeface="华文中宋" panose="02010600040101010101" pitchFamily="2" charset="-122"/>
                <a:ea typeface="华文中宋" panose="02010600040101010101" pitchFamily="2" charset="-122"/>
              </a:rPr>
              <a:t>，卖出执行价格为</a:t>
            </a:r>
            <a:r>
              <a:rPr lang="en-US" altLang="zh-CN" sz="2400" dirty="0" smtClean="0">
                <a:latin typeface="华文中宋" panose="02010600040101010101" pitchFamily="2" charset="-122"/>
                <a:ea typeface="华文中宋" panose="02010600040101010101" pitchFamily="2" charset="-122"/>
              </a:rPr>
              <a:t>2700</a:t>
            </a:r>
            <a:r>
              <a:rPr lang="zh-CN" altLang="en-US" sz="2400" dirty="0" smtClean="0">
                <a:latin typeface="华文中宋" panose="02010600040101010101" pitchFamily="2" charset="-122"/>
                <a:ea typeface="华文中宋" panose="02010600040101010101" pitchFamily="2" charset="-122"/>
              </a:rPr>
              <a:t>的豆粕</a:t>
            </a:r>
            <a:r>
              <a:rPr lang="en-US" altLang="zh-CN" sz="2400" dirty="0" smtClean="0">
                <a:latin typeface="华文中宋" panose="02010600040101010101" pitchFamily="2" charset="-122"/>
                <a:ea typeface="华文中宋" panose="02010600040101010101" pitchFamily="2" charset="-122"/>
              </a:rPr>
              <a:t>1709</a:t>
            </a:r>
            <a:r>
              <a:rPr lang="zh-CN" altLang="en-US" sz="2400" dirty="0" smtClean="0">
                <a:latin typeface="华文中宋" panose="02010600040101010101" pitchFamily="2" charset="-122"/>
                <a:ea typeface="华文中宋" panose="02010600040101010101" pitchFamily="2" charset="-122"/>
              </a:rPr>
              <a:t>看跌期权，即使后续豆粕</a:t>
            </a:r>
            <a:r>
              <a:rPr lang="en-US" altLang="zh-CN" sz="2400" dirty="0" smtClean="0">
                <a:latin typeface="华文中宋" panose="02010600040101010101" pitchFamily="2" charset="-122"/>
                <a:ea typeface="华文中宋" panose="02010600040101010101" pitchFamily="2" charset="-122"/>
              </a:rPr>
              <a:t>1709</a:t>
            </a:r>
            <a:r>
              <a:rPr lang="zh-CN" altLang="en-US" sz="2400" dirty="0" smtClean="0">
                <a:latin typeface="华文中宋" panose="02010600040101010101" pitchFamily="2" charset="-122"/>
                <a:ea typeface="华文中宋" panose="02010600040101010101" pitchFamily="2" charset="-122"/>
              </a:rPr>
              <a:t>跌至</a:t>
            </a:r>
            <a:r>
              <a:rPr lang="en-US" altLang="zh-CN" sz="2400" dirty="0" smtClean="0">
                <a:latin typeface="华文中宋" panose="02010600040101010101" pitchFamily="2" charset="-122"/>
                <a:ea typeface="华文中宋" panose="02010600040101010101" pitchFamily="2" charset="-122"/>
              </a:rPr>
              <a:t>2700</a:t>
            </a:r>
            <a:r>
              <a:rPr lang="zh-CN" altLang="en-US" sz="2400" dirty="0" smtClean="0">
                <a:latin typeface="华文中宋" panose="02010600040101010101" pitchFamily="2" charset="-122"/>
                <a:ea typeface="华文中宋" panose="02010600040101010101" pitchFamily="2" charset="-122"/>
              </a:rPr>
              <a:t>以下，卖出看跌期权将被行权，也能实现</a:t>
            </a:r>
            <a:r>
              <a:rPr lang="en-US" altLang="zh-CN" sz="2400" dirty="0" smtClean="0">
                <a:latin typeface="华文中宋" panose="02010600040101010101" pitchFamily="2" charset="-122"/>
                <a:ea typeface="华文中宋" panose="02010600040101010101" pitchFamily="2" charset="-122"/>
              </a:rPr>
              <a:t>100</a:t>
            </a:r>
            <a:r>
              <a:rPr lang="zh-CN" altLang="en-US" sz="2400" dirty="0" smtClean="0">
                <a:latin typeface="华文中宋" panose="02010600040101010101" pitchFamily="2" charset="-122"/>
                <a:ea typeface="华文中宋" panose="02010600040101010101" pitchFamily="2" charset="-122"/>
              </a:rPr>
              <a:t>的预期收益</a:t>
            </a:r>
          </a:p>
          <a:p>
            <a:pPr marL="342900" indent="-342900" eaLnBrk="0" hangingPunct="0">
              <a:lnSpc>
                <a:spcPct val="90000"/>
              </a:lnSpc>
              <a:spcBef>
                <a:spcPct val="20000"/>
              </a:spcBef>
            </a:pPr>
            <a:r>
              <a:rPr lang="zh-CN" altLang="en-US" sz="2400" dirty="0" smtClean="0">
                <a:latin typeface="华文中宋" panose="02010600040101010101" pitchFamily="2" charset="-122"/>
                <a:ea typeface="华文中宋" panose="02010600040101010101" pitchFamily="2" charset="-122"/>
              </a:rPr>
              <a:t>而如果期权到期时，豆粕</a:t>
            </a:r>
            <a:r>
              <a:rPr lang="en-US" altLang="zh-CN" sz="2400" dirty="0" smtClean="0">
                <a:latin typeface="华文中宋" panose="02010600040101010101" pitchFamily="2" charset="-122"/>
                <a:ea typeface="华文中宋" panose="02010600040101010101" pitchFamily="2" charset="-122"/>
              </a:rPr>
              <a:t>1709</a:t>
            </a:r>
            <a:r>
              <a:rPr lang="zh-CN" altLang="en-US" sz="2400" dirty="0" smtClean="0">
                <a:latin typeface="华文中宋" panose="02010600040101010101" pitchFamily="2" charset="-122"/>
                <a:ea typeface="华文中宋" panose="02010600040101010101" pitchFamily="2" charset="-122"/>
              </a:rPr>
              <a:t>仍在</a:t>
            </a:r>
            <a:r>
              <a:rPr lang="en-US" altLang="zh-CN" sz="2400" dirty="0" smtClean="0">
                <a:latin typeface="华文中宋" panose="02010600040101010101" pitchFamily="2" charset="-122"/>
                <a:ea typeface="华文中宋" panose="02010600040101010101" pitchFamily="2" charset="-122"/>
              </a:rPr>
              <a:t>2700——2800</a:t>
            </a:r>
            <a:r>
              <a:rPr lang="zh-CN" altLang="en-US" sz="2400" dirty="0" smtClean="0">
                <a:latin typeface="华文中宋" panose="02010600040101010101" pitchFamily="2" charset="-122"/>
                <a:ea typeface="华文中宋" panose="02010600040101010101" pitchFamily="2" charset="-122"/>
              </a:rPr>
              <a:t>之间波动，则可获得全部权利金。</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Group 8"/>
          <p:cNvGrpSpPr/>
          <p:nvPr/>
        </p:nvGrpSpPr>
        <p:grpSpPr bwMode="auto">
          <a:xfrm>
            <a:off x="2081213" y="2681288"/>
            <a:ext cx="5094287" cy="555625"/>
            <a:chOff x="0" y="3"/>
            <a:chExt cx="3209" cy="350"/>
          </a:xfrm>
        </p:grpSpPr>
        <p:sp>
          <p:nvSpPr>
            <p:cNvPr id="29700" name="Line 9"/>
            <p:cNvSpPr>
              <a:spLocks noChangeShapeType="1"/>
            </p:cNvSpPr>
            <p:nvPr/>
          </p:nvSpPr>
          <p:spPr bwMode="auto">
            <a:xfrm>
              <a:off x="185" y="353"/>
              <a:ext cx="3024" cy="0"/>
            </a:xfrm>
            <a:prstGeom prst="line">
              <a:avLst/>
            </a:prstGeom>
            <a:noFill/>
            <a:ln w="25400">
              <a:solidFill>
                <a:srgbClr val="C0C0C0"/>
              </a:solidFill>
              <a:prstDash val="sysDot"/>
              <a:round/>
              <a:tailEnd type="oval" w="med" len="med"/>
            </a:ln>
          </p:spPr>
          <p:txBody>
            <a:bodyPr/>
            <a:lstStyle/>
            <a:p>
              <a:endParaRPr lang="zh-CN" altLang="en-US"/>
            </a:p>
          </p:txBody>
        </p:sp>
        <p:sp>
          <p:nvSpPr>
            <p:cNvPr id="29701" name="Rectangle 10"/>
            <p:cNvSpPr>
              <a:spLocks noChangeArrowheads="1"/>
            </p:cNvSpPr>
            <p:nvPr/>
          </p:nvSpPr>
          <p:spPr bwMode="auto">
            <a:xfrm rot="3419336">
              <a:off x="13" y="-10"/>
              <a:ext cx="302" cy="328"/>
            </a:xfrm>
            <a:prstGeom prst="rect">
              <a:avLst/>
            </a:prstGeom>
            <a:gradFill rotWithShape="1">
              <a:gsLst>
                <a:gs pos="0">
                  <a:schemeClr val="hlink"/>
                </a:gs>
                <a:gs pos="100000">
                  <a:srgbClr val="004747"/>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p:spPr>
          <p:txBody>
            <a:bodyPr rot="10800000" vert="eaVert" wrap="none" anchor="ctr">
              <a:flatTx/>
            </a:bodyPr>
            <a:lstStyle/>
            <a:p>
              <a:pPr eaLnBrk="0" hangingPunct="0"/>
              <a:endParaRPr lang="zh-CN" altLang="en-US"/>
            </a:p>
          </p:txBody>
        </p:sp>
        <p:sp>
          <p:nvSpPr>
            <p:cNvPr id="29702" name="Text Box 12"/>
            <p:cNvSpPr txBox="1">
              <a:spLocks noChangeArrowheads="1"/>
            </p:cNvSpPr>
            <p:nvPr/>
          </p:nvSpPr>
          <p:spPr bwMode="auto">
            <a:xfrm>
              <a:off x="66" y="10"/>
              <a:ext cx="214" cy="291"/>
            </a:xfrm>
            <a:prstGeom prst="rect">
              <a:avLst/>
            </a:prstGeom>
            <a:noFill/>
            <a:ln w="9525">
              <a:noFill/>
              <a:miter lim="800000"/>
            </a:ln>
          </p:spPr>
          <p:txBody>
            <a:bodyPr wrap="none">
              <a:spAutoFit/>
            </a:bodyPr>
            <a:lstStyle/>
            <a:p>
              <a:pPr algn="ctr" eaLnBrk="0" hangingPunct="0"/>
              <a:r>
                <a:rPr lang="en-US" altLang="zh-CN" sz="2400" b="1">
                  <a:solidFill>
                    <a:schemeClr val="bg1"/>
                  </a:solidFill>
                </a:rPr>
                <a:t>5</a:t>
              </a:r>
            </a:p>
          </p:txBody>
        </p:sp>
      </p:grpSp>
      <p:sp>
        <p:nvSpPr>
          <p:cNvPr id="27" name="Text Box 6"/>
          <p:cNvSpPr txBox="1">
            <a:spLocks noChangeArrowheads="1"/>
          </p:cNvSpPr>
          <p:nvPr/>
        </p:nvSpPr>
        <p:spPr bwMode="auto">
          <a:xfrm>
            <a:off x="3418868" y="2657475"/>
            <a:ext cx="2595562" cy="523220"/>
          </a:xfrm>
          <a:prstGeom prst="rect">
            <a:avLst/>
          </a:prstGeom>
          <a:noFill/>
          <a:ln w="9525">
            <a:noFill/>
            <a:miter lim="800000"/>
          </a:ln>
          <a:effectLst/>
        </p:spPr>
        <p:txBody>
          <a:bodyPr wrap="square">
            <a:spAutoFit/>
          </a:bodyPr>
          <a:lstStyle/>
          <a:p>
            <a:pPr algn="ctr" eaLnBrk="0" hangingPunct="0">
              <a:defRPr/>
            </a:pPr>
            <a:r>
              <a:rPr lang="zh-CN" altLang="en-US" sz="2800" b="1" dirty="0" smtClean="0">
                <a:effectLst>
                  <a:outerShdw blurRad="38100" dist="38100" dir="2700000" algn="tl">
                    <a:srgbClr val="C0C0C0"/>
                  </a:outerShdw>
                </a:effectLst>
                <a:latin typeface="Times New Roman" panose="02020603050405020304" pitchFamily="18" charset="0"/>
                <a:ea typeface="华文中宋" panose="02010600040101010101" pitchFamily="2" charset="-122"/>
              </a:rPr>
              <a:t>保护性期权</a:t>
            </a:r>
            <a:endParaRPr lang="zh-CN" altLang="en-US" sz="2800" b="1" dirty="0">
              <a:effectLst>
                <a:outerShdw blurRad="38100" dist="38100" dir="2700000" algn="tl">
                  <a:srgbClr val="C0C0C0"/>
                </a:outerShdw>
              </a:effectLst>
              <a:latin typeface="Times New Roman" panose="02020603050405020304" pitchFamily="18" charset="0"/>
              <a:ea typeface="华文中宋" panose="02010600040101010101" pitchFamily="2"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txBox="1">
            <a:spLocks noChangeArrowheads="1"/>
          </p:cNvSpPr>
          <p:nvPr/>
        </p:nvSpPr>
        <p:spPr bwMode="auto">
          <a:xfrm>
            <a:off x="401638" y="4584878"/>
            <a:ext cx="8569325" cy="1880316"/>
          </a:xfrm>
          <a:prstGeom prst="rect">
            <a:avLst/>
          </a:prstGeom>
          <a:noFill/>
          <a:ln w="9525">
            <a:noFill/>
            <a:miter lim="800000"/>
          </a:ln>
        </p:spPr>
        <p:txBody>
          <a:bodyPr/>
          <a:lstStyle/>
          <a:p>
            <a:pPr marL="228600" indent="-228600">
              <a:lnSpc>
                <a:spcPct val="150000"/>
              </a:lnSpc>
              <a:spcBef>
                <a:spcPts val="1000"/>
              </a:spcBef>
              <a:buClr>
                <a:srgbClr val="00CCFF"/>
              </a:buClr>
            </a:pPr>
            <a:r>
              <a:rPr lang="zh-CN" altLang="en-US" sz="2400" dirty="0">
                <a:latin typeface="华文中宋" panose="02010600040101010101" pitchFamily="2" charset="-122"/>
                <a:ea typeface="华文中宋" panose="02010600040101010101" pitchFamily="2" charset="-122"/>
              </a:rPr>
              <a:t>保护性看涨</a:t>
            </a:r>
            <a:r>
              <a:rPr lang="en-US" altLang="zh-CN" sz="2400" dirty="0">
                <a:latin typeface="华文中宋" panose="02010600040101010101" pitchFamily="2" charset="-122"/>
                <a:ea typeface="华文中宋" panose="02010600040101010101" pitchFamily="2" charset="-122"/>
              </a:rPr>
              <a:t>=</a:t>
            </a:r>
            <a:r>
              <a:rPr lang="zh-CN" altLang="en-US" sz="2400" dirty="0">
                <a:latin typeface="华文中宋" panose="02010600040101010101" pitchFamily="2" charset="-122"/>
                <a:ea typeface="华文中宋" panose="02010600040101010101" pitchFamily="2" charset="-122"/>
              </a:rPr>
              <a:t>期货空头 </a:t>
            </a:r>
            <a:r>
              <a:rPr lang="en-US" altLang="zh-CN" sz="2400" dirty="0">
                <a:latin typeface="华文中宋" panose="02010600040101010101" pitchFamily="2" charset="-122"/>
                <a:ea typeface="华文中宋" panose="02010600040101010101" pitchFamily="2" charset="-122"/>
              </a:rPr>
              <a:t>+ </a:t>
            </a:r>
            <a:r>
              <a:rPr lang="zh-CN" altLang="en-US" sz="2400" dirty="0">
                <a:latin typeface="华文中宋" panose="02010600040101010101" pitchFamily="2" charset="-122"/>
                <a:ea typeface="华文中宋" panose="02010600040101010101" pitchFamily="2" charset="-122"/>
              </a:rPr>
              <a:t>买看涨期权</a:t>
            </a:r>
            <a:endParaRPr lang="en-US" altLang="zh-CN" sz="2400" dirty="0">
              <a:latin typeface="华文中宋" panose="02010600040101010101" pitchFamily="2" charset="-122"/>
              <a:ea typeface="华文中宋" panose="02010600040101010101" pitchFamily="2" charset="-122"/>
            </a:endParaRPr>
          </a:p>
          <a:p>
            <a:pPr marL="228600" indent="-228600">
              <a:lnSpc>
                <a:spcPct val="150000"/>
              </a:lnSpc>
              <a:spcBef>
                <a:spcPts val="1000"/>
              </a:spcBef>
              <a:buClr>
                <a:srgbClr val="00CCFF"/>
              </a:buClr>
            </a:pPr>
            <a:r>
              <a:rPr lang="zh-CN" altLang="en-US" sz="2400" dirty="0" smtClean="0">
                <a:latin typeface="华文中宋" panose="02010600040101010101" pitchFamily="2" charset="-122"/>
                <a:ea typeface="华文中宋" panose="02010600040101010101" pitchFamily="2" charset="-122"/>
              </a:rPr>
              <a:t>保护性看跌</a:t>
            </a:r>
            <a:r>
              <a:rPr lang="en-US" altLang="zh-CN" sz="2400" dirty="0" smtClean="0">
                <a:latin typeface="华文中宋" panose="02010600040101010101" pitchFamily="2" charset="-122"/>
                <a:ea typeface="华文中宋" panose="02010600040101010101" pitchFamily="2" charset="-122"/>
              </a:rPr>
              <a:t>=</a:t>
            </a:r>
            <a:r>
              <a:rPr lang="zh-CN" altLang="en-US" sz="2400" dirty="0" smtClean="0">
                <a:latin typeface="华文中宋" panose="02010600040101010101" pitchFamily="2" charset="-122"/>
                <a:ea typeface="华文中宋" panose="02010600040101010101" pitchFamily="2" charset="-122"/>
              </a:rPr>
              <a:t>期货多头 </a:t>
            </a:r>
            <a:r>
              <a:rPr lang="en-US" altLang="zh-CN" sz="2400" dirty="0" smtClean="0">
                <a:latin typeface="华文中宋" panose="02010600040101010101" pitchFamily="2" charset="-122"/>
                <a:ea typeface="华文中宋" panose="02010600040101010101" pitchFamily="2" charset="-122"/>
              </a:rPr>
              <a:t>+ </a:t>
            </a:r>
            <a:r>
              <a:rPr lang="zh-CN" altLang="en-US" sz="2400" dirty="0" smtClean="0">
                <a:latin typeface="华文中宋" panose="02010600040101010101" pitchFamily="2" charset="-122"/>
                <a:ea typeface="华文中宋" panose="02010600040101010101" pitchFamily="2" charset="-122"/>
              </a:rPr>
              <a:t>买看跌期权</a:t>
            </a:r>
            <a:endParaRPr lang="en-US" altLang="zh-CN" sz="2400" dirty="0" smtClean="0">
              <a:latin typeface="华文中宋" panose="02010600040101010101" pitchFamily="2" charset="-122"/>
              <a:ea typeface="华文中宋" panose="02010600040101010101" pitchFamily="2" charset="-122"/>
            </a:endParaRPr>
          </a:p>
          <a:p>
            <a:pPr marL="228600" indent="-228600">
              <a:lnSpc>
                <a:spcPct val="150000"/>
              </a:lnSpc>
              <a:spcBef>
                <a:spcPts val="1000"/>
              </a:spcBef>
              <a:buClr>
                <a:srgbClr val="00CCFF"/>
              </a:buClr>
            </a:pPr>
            <a:r>
              <a:rPr lang="zh-CN" altLang="en-US" sz="2400" dirty="0" smtClean="0">
                <a:latin typeface="华文中宋" panose="02010600040101010101" pitchFamily="2" charset="-122"/>
                <a:ea typeface="华文中宋" panose="02010600040101010101" pitchFamily="2" charset="-122"/>
              </a:rPr>
              <a:t>保护性期权的主要风险：权利金支出</a:t>
            </a:r>
            <a:endParaRPr lang="en-US" altLang="zh-CN" sz="2400" dirty="0" smtClean="0">
              <a:latin typeface="华文中宋" panose="02010600040101010101" pitchFamily="2" charset="-122"/>
              <a:ea typeface="华文中宋" panose="02010600040101010101" pitchFamily="2" charset="-122"/>
            </a:endParaRPr>
          </a:p>
          <a:p>
            <a:pPr marL="228600" indent="-228600">
              <a:lnSpc>
                <a:spcPct val="150000"/>
              </a:lnSpc>
              <a:spcBef>
                <a:spcPts val="1000"/>
              </a:spcBef>
              <a:buClr>
                <a:srgbClr val="00CCFF"/>
              </a:buClr>
            </a:pPr>
            <a:endParaRPr lang="zh-CN" altLang="en-US" sz="2400" dirty="0">
              <a:latin typeface="华文中宋" panose="02010600040101010101" pitchFamily="2" charset="-122"/>
              <a:ea typeface="华文中宋" panose="02010600040101010101" pitchFamily="2" charset="-122"/>
            </a:endParaRPr>
          </a:p>
        </p:txBody>
      </p:sp>
      <p:pic>
        <p:nvPicPr>
          <p:cNvPr id="34819" name="Picture 3"/>
          <p:cNvPicPr>
            <a:picLocks noChangeAspect="1" noChangeArrowheads="1"/>
          </p:cNvPicPr>
          <p:nvPr/>
        </p:nvPicPr>
        <p:blipFill>
          <a:blip r:embed="rId2" cstate="print"/>
          <a:srcRect/>
          <a:stretch>
            <a:fillRect/>
          </a:stretch>
        </p:blipFill>
        <p:spPr bwMode="auto">
          <a:xfrm>
            <a:off x="325397" y="662800"/>
            <a:ext cx="8367848" cy="361298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4" name="Group 8"/>
          <p:cNvGrpSpPr/>
          <p:nvPr/>
        </p:nvGrpSpPr>
        <p:grpSpPr bwMode="auto">
          <a:xfrm>
            <a:off x="2092325" y="2936875"/>
            <a:ext cx="5094288" cy="555625"/>
            <a:chOff x="0" y="3"/>
            <a:chExt cx="3209" cy="350"/>
          </a:xfrm>
        </p:grpSpPr>
        <p:sp>
          <p:nvSpPr>
            <p:cNvPr id="33796" name="Line 9"/>
            <p:cNvSpPr>
              <a:spLocks noChangeShapeType="1"/>
            </p:cNvSpPr>
            <p:nvPr/>
          </p:nvSpPr>
          <p:spPr bwMode="auto">
            <a:xfrm>
              <a:off x="185" y="353"/>
              <a:ext cx="3024" cy="0"/>
            </a:xfrm>
            <a:prstGeom prst="line">
              <a:avLst/>
            </a:prstGeom>
            <a:noFill/>
            <a:ln w="25400">
              <a:solidFill>
                <a:srgbClr val="C0C0C0"/>
              </a:solidFill>
              <a:prstDash val="sysDot"/>
              <a:round/>
              <a:tailEnd type="oval" w="med" len="med"/>
            </a:ln>
          </p:spPr>
          <p:txBody>
            <a:bodyPr/>
            <a:lstStyle/>
            <a:p>
              <a:endParaRPr lang="zh-CN" altLang="en-US"/>
            </a:p>
          </p:txBody>
        </p:sp>
        <p:sp>
          <p:nvSpPr>
            <p:cNvPr id="33797" name="Rectangle 10"/>
            <p:cNvSpPr>
              <a:spLocks noChangeArrowheads="1"/>
            </p:cNvSpPr>
            <p:nvPr/>
          </p:nvSpPr>
          <p:spPr bwMode="auto">
            <a:xfrm rot="3419336">
              <a:off x="13" y="-10"/>
              <a:ext cx="302" cy="328"/>
            </a:xfrm>
            <a:prstGeom prst="rect">
              <a:avLst/>
            </a:prstGeom>
            <a:gradFill rotWithShape="1">
              <a:gsLst>
                <a:gs pos="0">
                  <a:schemeClr val="hlink"/>
                </a:gs>
                <a:gs pos="100000">
                  <a:srgbClr val="004747"/>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p:spPr>
          <p:txBody>
            <a:bodyPr rot="10800000" vert="eaVert" wrap="none" anchor="ctr">
              <a:flatTx/>
            </a:bodyPr>
            <a:lstStyle/>
            <a:p>
              <a:pPr eaLnBrk="0" hangingPunct="0"/>
              <a:endParaRPr lang="zh-CN" altLang="en-US"/>
            </a:p>
          </p:txBody>
        </p:sp>
        <p:sp>
          <p:nvSpPr>
            <p:cNvPr id="33798" name="Text Box 12"/>
            <p:cNvSpPr txBox="1">
              <a:spLocks noChangeArrowheads="1"/>
            </p:cNvSpPr>
            <p:nvPr/>
          </p:nvSpPr>
          <p:spPr bwMode="auto">
            <a:xfrm>
              <a:off x="66" y="10"/>
              <a:ext cx="214" cy="291"/>
            </a:xfrm>
            <a:prstGeom prst="rect">
              <a:avLst/>
            </a:prstGeom>
            <a:noFill/>
            <a:ln w="9525">
              <a:noFill/>
              <a:miter lim="800000"/>
            </a:ln>
          </p:spPr>
          <p:txBody>
            <a:bodyPr wrap="none">
              <a:spAutoFit/>
            </a:bodyPr>
            <a:lstStyle/>
            <a:p>
              <a:pPr algn="ctr" eaLnBrk="0" hangingPunct="0"/>
              <a:r>
                <a:rPr lang="en-US" altLang="zh-CN" sz="2400" b="1">
                  <a:solidFill>
                    <a:schemeClr val="bg1"/>
                  </a:solidFill>
                </a:rPr>
                <a:t>6</a:t>
              </a:r>
            </a:p>
          </p:txBody>
        </p:sp>
      </p:grpSp>
      <p:sp>
        <p:nvSpPr>
          <p:cNvPr id="36" name="Text Box 6"/>
          <p:cNvSpPr txBox="1">
            <a:spLocks noChangeArrowheads="1"/>
          </p:cNvSpPr>
          <p:nvPr/>
        </p:nvSpPr>
        <p:spPr bwMode="auto">
          <a:xfrm>
            <a:off x="3168203" y="2913063"/>
            <a:ext cx="3618963" cy="523220"/>
          </a:xfrm>
          <a:prstGeom prst="rect">
            <a:avLst/>
          </a:prstGeom>
          <a:noFill/>
          <a:ln w="9525">
            <a:noFill/>
            <a:miter lim="800000"/>
          </a:ln>
          <a:effectLst/>
        </p:spPr>
        <p:txBody>
          <a:bodyPr wrap="square">
            <a:spAutoFit/>
          </a:bodyPr>
          <a:lstStyle/>
          <a:p>
            <a:pPr algn="ctr" eaLnBrk="0" hangingPunct="0">
              <a:defRPr/>
            </a:pPr>
            <a:r>
              <a:rPr lang="zh-CN" altLang="en-US" sz="2800" b="1" dirty="0" smtClean="0">
                <a:effectLst>
                  <a:outerShdw blurRad="38100" dist="38100" dir="2700000" algn="tl">
                    <a:srgbClr val="C0C0C0"/>
                  </a:outerShdw>
                </a:effectLst>
                <a:latin typeface="Times New Roman" panose="02020603050405020304" pitchFamily="18" charset="0"/>
                <a:ea typeface="华文中宋" panose="02010600040101010101" pitchFamily="2" charset="-122"/>
              </a:rPr>
              <a:t>套利避险策略</a:t>
            </a:r>
            <a:endParaRPr lang="zh-CN" altLang="en-US" sz="2800" b="1" dirty="0">
              <a:effectLst>
                <a:outerShdw blurRad="38100" dist="38100" dir="2700000" algn="tl">
                  <a:srgbClr val="C0C0C0"/>
                </a:outerShdw>
              </a:effectLst>
              <a:latin typeface="Times New Roman" panose="02020603050405020304" pitchFamily="18" charset="0"/>
              <a:ea typeface="华文中宋" panose="02010600040101010101" pitchFamily="2"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txBox="1">
            <a:spLocks noChangeArrowheads="1"/>
          </p:cNvSpPr>
          <p:nvPr/>
        </p:nvSpPr>
        <p:spPr bwMode="auto">
          <a:xfrm>
            <a:off x="401638" y="3825024"/>
            <a:ext cx="8569325" cy="2550017"/>
          </a:xfrm>
          <a:prstGeom prst="rect">
            <a:avLst/>
          </a:prstGeom>
          <a:noFill/>
          <a:ln w="9525">
            <a:noFill/>
            <a:miter lim="800000"/>
          </a:ln>
        </p:spPr>
        <p:txBody>
          <a:bodyPr/>
          <a:lstStyle/>
          <a:p>
            <a:pPr marL="228600" indent="-228600">
              <a:lnSpc>
                <a:spcPct val="150000"/>
              </a:lnSpc>
              <a:spcBef>
                <a:spcPts val="1000"/>
              </a:spcBef>
              <a:buClr>
                <a:srgbClr val="00CCFF"/>
              </a:buClr>
            </a:pPr>
            <a:r>
              <a:rPr lang="zh-CN" altLang="en-US" sz="2000" dirty="0" smtClean="0">
                <a:latin typeface="华文中宋" panose="02010600040101010101" pitchFamily="2" charset="-122"/>
                <a:ea typeface="华文中宋" panose="02010600040101010101" pitchFamily="2" charset="-122"/>
              </a:rPr>
              <a:t>策略构造方式：期货</a:t>
            </a:r>
            <a:r>
              <a:rPr lang="en-US" altLang="zh-CN" sz="2000" dirty="0" smtClean="0">
                <a:latin typeface="华文中宋" panose="02010600040101010101" pitchFamily="2" charset="-122"/>
                <a:ea typeface="华文中宋" panose="02010600040101010101" pitchFamily="2" charset="-122"/>
              </a:rPr>
              <a:t>+</a:t>
            </a:r>
            <a:r>
              <a:rPr lang="zh-CN" altLang="en-US" sz="2000" dirty="0" smtClean="0">
                <a:latin typeface="华文中宋" panose="02010600040101010101" pitchFamily="2" charset="-122"/>
                <a:ea typeface="华文中宋" panose="02010600040101010101" pitchFamily="2" charset="-122"/>
              </a:rPr>
              <a:t>备兑</a:t>
            </a:r>
            <a:r>
              <a:rPr lang="en-US" altLang="zh-CN" sz="2000" dirty="0" smtClean="0">
                <a:latin typeface="华文中宋" panose="02010600040101010101" pitchFamily="2" charset="-122"/>
                <a:ea typeface="华文中宋" panose="02010600040101010101" pitchFamily="2" charset="-122"/>
              </a:rPr>
              <a:t>+</a:t>
            </a:r>
            <a:r>
              <a:rPr lang="zh-CN" altLang="en-US" sz="2000" dirty="0" smtClean="0">
                <a:latin typeface="华文中宋" panose="02010600040101010101" pitchFamily="2" charset="-122"/>
                <a:ea typeface="华文中宋" panose="02010600040101010101" pitchFamily="2" charset="-122"/>
              </a:rPr>
              <a:t>保护性买权</a:t>
            </a:r>
            <a:endParaRPr lang="en-US" altLang="zh-CN" sz="2000" dirty="0" smtClean="0">
              <a:latin typeface="华文中宋" panose="02010600040101010101" pitchFamily="2" charset="-122"/>
              <a:ea typeface="华文中宋" panose="02010600040101010101" pitchFamily="2" charset="-122"/>
            </a:endParaRPr>
          </a:p>
          <a:p>
            <a:pPr marL="228600" indent="-228600">
              <a:lnSpc>
                <a:spcPct val="150000"/>
              </a:lnSpc>
              <a:spcBef>
                <a:spcPts val="1000"/>
              </a:spcBef>
              <a:buClr>
                <a:srgbClr val="00CCFF"/>
              </a:buClr>
            </a:pPr>
            <a:r>
              <a:rPr lang="zh-CN" altLang="en-US" sz="2000" dirty="0" smtClean="0">
                <a:latin typeface="华文中宋" panose="02010600040101010101" pitchFamily="2" charset="-122"/>
                <a:ea typeface="华文中宋" panose="02010600040101010101" pitchFamily="2" charset="-122"/>
              </a:rPr>
              <a:t>期货多头</a:t>
            </a:r>
            <a:r>
              <a:rPr lang="en-US" altLang="zh-CN" sz="2000" dirty="0" smtClean="0">
                <a:latin typeface="华文中宋" panose="02010600040101010101" pitchFamily="2" charset="-122"/>
                <a:ea typeface="华文中宋" panose="02010600040101010101" pitchFamily="2" charset="-122"/>
              </a:rPr>
              <a:t>+</a:t>
            </a:r>
            <a:r>
              <a:rPr lang="zh-CN" altLang="en-US" sz="2000" dirty="0" smtClean="0">
                <a:latin typeface="华文中宋" panose="02010600040101010101" pitchFamily="2" charset="-122"/>
                <a:ea typeface="华文中宋" panose="02010600040101010101" pitchFamily="2" charset="-122"/>
              </a:rPr>
              <a:t>卖出看涨期权</a:t>
            </a:r>
            <a:r>
              <a:rPr lang="en-US" altLang="zh-CN" sz="2000" dirty="0" smtClean="0">
                <a:latin typeface="华文中宋" panose="02010600040101010101" pitchFamily="2" charset="-122"/>
                <a:ea typeface="华文中宋" panose="02010600040101010101" pitchFamily="2" charset="-122"/>
              </a:rPr>
              <a:t>+</a:t>
            </a:r>
            <a:r>
              <a:rPr lang="zh-CN" altLang="en-US" sz="2000" dirty="0" smtClean="0">
                <a:latin typeface="华文中宋" panose="02010600040101010101" pitchFamily="2" charset="-122"/>
                <a:ea typeface="华文中宋" panose="02010600040101010101" pitchFamily="2" charset="-122"/>
              </a:rPr>
              <a:t>买入看跌期权</a:t>
            </a:r>
            <a:endParaRPr lang="en-US" altLang="zh-CN" sz="2000" dirty="0" smtClean="0">
              <a:latin typeface="华文中宋" panose="02010600040101010101" pitchFamily="2" charset="-122"/>
              <a:ea typeface="华文中宋" panose="02010600040101010101" pitchFamily="2" charset="-122"/>
            </a:endParaRPr>
          </a:p>
          <a:p>
            <a:pPr marL="228600" indent="-228600">
              <a:lnSpc>
                <a:spcPct val="150000"/>
              </a:lnSpc>
              <a:spcBef>
                <a:spcPts val="1000"/>
              </a:spcBef>
              <a:buClr>
                <a:srgbClr val="00CCFF"/>
              </a:buClr>
            </a:pPr>
            <a:r>
              <a:rPr lang="zh-CN" altLang="en-US" sz="2000" dirty="0" smtClean="0">
                <a:latin typeface="华文中宋" panose="02010600040101010101" pitchFamily="2" charset="-122"/>
                <a:ea typeface="华文中宋" panose="02010600040101010101" pitchFamily="2" charset="-122"/>
              </a:rPr>
              <a:t>期货空头</a:t>
            </a:r>
            <a:r>
              <a:rPr lang="en-US" altLang="zh-CN" sz="2000" dirty="0" smtClean="0">
                <a:latin typeface="华文中宋" panose="02010600040101010101" pitchFamily="2" charset="-122"/>
                <a:ea typeface="华文中宋" panose="02010600040101010101" pitchFamily="2" charset="-122"/>
              </a:rPr>
              <a:t>+</a:t>
            </a:r>
            <a:r>
              <a:rPr lang="zh-CN" altLang="en-US" sz="2000" dirty="0" smtClean="0">
                <a:latin typeface="华文中宋" panose="02010600040101010101" pitchFamily="2" charset="-122"/>
                <a:ea typeface="华文中宋" panose="02010600040101010101" pitchFamily="2" charset="-122"/>
              </a:rPr>
              <a:t>卖出看跌期权</a:t>
            </a:r>
            <a:r>
              <a:rPr lang="en-US" altLang="zh-CN" sz="2000" dirty="0" smtClean="0">
                <a:latin typeface="华文中宋" panose="02010600040101010101" pitchFamily="2" charset="-122"/>
                <a:ea typeface="华文中宋" panose="02010600040101010101" pitchFamily="2" charset="-122"/>
              </a:rPr>
              <a:t>+</a:t>
            </a:r>
            <a:r>
              <a:rPr lang="zh-CN" altLang="en-US" sz="2000" dirty="0" smtClean="0">
                <a:latin typeface="华文中宋" panose="02010600040101010101" pitchFamily="2" charset="-122"/>
                <a:ea typeface="华文中宋" panose="02010600040101010101" pitchFamily="2" charset="-122"/>
              </a:rPr>
              <a:t>买入看涨期权</a:t>
            </a:r>
            <a:endParaRPr lang="en-US" altLang="zh-CN" sz="2000" dirty="0" smtClean="0">
              <a:latin typeface="华文中宋" panose="02010600040101010101" pitchFamily="2" charset="-122"/>
              <a:ea typeface="华文中宋" panose="02010600040101010101" pitchFamily="2" charset="-122"/>
            </a:endParaRPr>
          </a:p>
          <a:p>
            <a:pPr marL="228600" indent="-228600">
              <a:lnSpc>
                <a:spcPct val="150000"/>
              </a:lnSpc>
              <a:spcBef>
                <a:spcPts val="1000"/>
              </a:spcBef>
              <a:buClr>
                <a:srgbClr val="00CCFF"/>
              </a:buClr>
            </a:pPr>
            <a:r>
              <a:rPr lang="zh-CN" altLang="en-US" sz="2000" dirty="0" smtClean="0">
                <a:latin typeface="华文中宋" panose="02010600040101010101" pitchFamily="2" charset="-122"/>
                <a:ea typeface="华文中宋" panose="02010600040101010101" pitchFamily="2" charset="-122"/>
              </a:rPr>
              <a:t>策略优势：多数情况下可以实现权利金净收入，而不像保护性期权，面临较多的权利金支出</a:t>
            </a:r>
            <a:endParaRPr lang="en-US" altLang="zh-CN" sz="2000" dirty="0">
              <a:latin typeface="华文中宋" panose="02010600040101010101" pitchFamily="2" charset="-122"/>
              <a:ea typeface="华文中宋" panose="02010600040101010101" pitchFamily="2" charset="-122"/>
            </a:endParaRPr>
          </a:p>
          <a:p>
            <a:pPr marL="228600" indent="-228600">
              <a:lnSpc>
                <a:spcPct val="150000"/>
              </a:lnSpc>
              <a:spcBef>
                <a:spcPts val="1000"/>
              </a:spcBef>
              <a:buClr>
                <a:srgbClr val="00CCFF"/>
              </a:buClr>
            </a:pPr>
            <a:endParaRPr lang="en-US" altLang="zh-CN" sz="2400" dirty="0">
              <a:latin typeface="华文中宋" panose="02010600040101010101" pitchFamily="2" charset="-122"/>
              <a:ea typeface="华文中宋" panose="02010600040101010101" pitchFamily="2" charset="-122"/>
            </a:endParaRPr>
          </a:p>
          <a:p>
            <a:pPr marL="228600" indent="-228600">
              <a:lnSpc>
                <a:spcPct val="150000"/>
              </a:lnSpc>
              <a:spcBef>
                <a:spcPts val="1000"/>
              </a:spcBef>
              <a:buClr>
                <a:srgbClr val="00CCFF"/>
              </a:buClr>
            </a:pPr>
            <a:endParaRPr lang="zh-CN" altLang="en-US" sz="2400" dirty="0">
              <a:latin typeface="华文中宋" panose="02010600040101010101" pitchFamily="2" charset="-122"/>
              <a:ea typeface="华文中宋" panose="02010600040101010101" pitchFamily="2" charset="-122"/>
            </a:endParaRPr>
          </a:p>
        </p:txBody>
      </p:sp>
      <p:pic>
        <p:nvPicPr>
          <p:cNvPr id="35843" name="Picture 3"/>
          <p:cNvPicPr>
            <a:picLocks noChangeAspect="1" noChangeArrowheads="1"/>
          </p:cNvPicPr>
          <p:nvPr/>
        </p:nvPicPr>
        <p:blipFill>
          <a:blip r:embed="rId2" cstate="print"/>
          <a:srcRect/>
          <a:stretch>
            <a:fillRect/>
          </a:stretch>
        </p:blipFill>
        <p:spPr bwMode="auto">
          <a:xfrm>
            <a:off x="1575180" y="737716"/>
            <a:ext cx="6435479" cy="288124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7" name="Picture 3"/>
          <p:cNvPicPr>
            <a:picLocks noChangeAspect="1" noChangeArrowheads="1"/>
          </p:cNvPicPr>
          <p:nvPr/>
        </p:nvPicPr>
        <p:blipFill>
          <a:blip r:embed="rId2" cstate="print"/>
          <a:srcRect/>
          <a:stretch>
            <a:fillRect/>
          </a:stretch>
        </p:blipFill>
        <p:spPr bwMode="auto">
          <a:xfrm>
            <a:off x="51516" y="722558"/>
            <a:ext cx="8989454" cy="3501712"/>
          </a:xfrm>
          <a:prstGeom prst="rect">
            <a:avLst/>
          </a:prstGeom>
          <a:noFill/>
          <a:ln w="9525">
            <a:noFill/>
            <a:miter lim="800000"/>
            <a:headEnd/>
            <a:tailEnd/>
          </a:ln>
        </p:spPr>
      </p:pic>
      <p:sp>
        <p:nvSpPr>
          <p:cNvPr id="4" name="Rectangle 3"/>
          <p:cNvSpPr txBox="1">
            <a:spLocks noChangeArrowheads="1"/>
          </p:cNvSpPr>
          <p:nvPr/>
        </p:nvSpPr>
        <p:spPr bwMode="auto">
          <a:xfrm>
            <a:off x="350123" y="4172755"/>
            <a:ext cx="8569325" cy="2215165"/>
          </a:xfrm>
          <a:prstGeom prst="rect">
            <a:avLst/>
          </a:prstGeom>
          <a:noFill/>
          <a:ln w="9525">
            <a:noFill/>
            <a:miter lim="800000"/>
          </a:ln>
        </p:spPr>
        <p:txBody>
          <a:bodyPr/>
          <a:lstStyle/>
          <a:p>
            <a:pPr marL="228600" indent="-228600">
              <a:lnSpc>
                <a:spcPct val="150000"/>
              </a:lnSpc>
              <a:spcBef>
                <a:spcPts val="1000"/>
              </a:spcBef>
              <a:buClr>
                <a:srgbClr val="00CCFF"/>
              </a:buClr>
            </a:pPr>
            <a:r>
              <a:rPr lang="zh-CN" altLang="en-US" sz="2000" dirty="0" smtClean="0">
                <a:latin typeface="华文中宋" panose="02010600040101010101" pitchFamily="2" charset="-122"/>
                <a:ea typeface="华文中宋" panose="02010600040101010101" pitchFamily="2" charset="-122"/>
              </a:rPr>
              <a:t>例如：于</a:t>
            </a:r>
            <a:r>
              <a:rPr lang="en-US" altLang="zh-CN" sz="2000" dirty="0" smtClean="0">
                <a:latin typeface="华文中宋" panose="02010600040101010101" pitchFamily="2" charset="-122"/>
                <a:ea typeface="华文中宋" panose="02010600040101010101" pitchFamily="2" charset="-122"/>
              </a:rPr>
              <a:t>2650</a:t>
            </a:r>
            <a:r>
              <a:rPr lang="zh-CN" altLang="en-US" sz="2000" dirty="0" smtClean="0">
                <a:latin typeface="华文中宋" panose="02010600040101010101" pitchFamily="2" charset="-122"/>
                <a:ea typeface="华文中宋" panose="02010600040101010101" pitchFamily="2" charset="-122"/>
              </a:rPr>
              <a:t>元</a:t>
            </a:r>
            <a:r>
              <a:rPr lang="en-US" altLang="zh-CN" sz="2000" dirty="0" smtClean="0">
                <a:latin typeface="华文中宋" panose="02010600040101010101" pitchFamily="2" charset="-122"/>
                <a:ea typeface="华文中宋" panose="02010600040101010101" pitchFamily="2" charset="-122"/>
              </a:rPr>
              <a:t>/</a:t>
            </a:r>
            <a:r>
              <a:rPr lang="zh-CN" altLang="en-US" sz="2000" dirty="0" smtClean="0">
                <a:latin typeface="华文中宋" panose="02010600040101010101" pitchFamily="2" charset="-122"/>
                <a:ea typeface="华文中宋" panose="02010600040101010101" pitchFamily="2" charset="-122"/>
              </a:rPr>
              <a:t>吨买入豆粕</a:t>
            </a:r>
            <a:r>
              <a:rPr lang="en-US" altLang="zh-CN" sz="2000" dirty="0" smtClean="0">
                <a:latin typeface="华文中宋" panose="02010600040101010101" pitchFamily="2" charset="-122"/>
                <a:ea typeface="华文中宋" panose="02010600040101010101" pitchFamily="2" charset="-122"/>
              </a:rPr>
              <a:t>1709</a:t>
            </a:r>
            <a:r>
              <a:rPr lang="zh-CN" altLang="en-US" sz="2000" dirty="0" smtClean="0">
                <a:latin typeface="华文中宋" panose="02010600040101010101" pitchFamily="2" charset="-122"/>
                <a:ea typeface="华文中宋" panose="02010600040101010101" pitchFamily="2" charset="-122"/>
              </a:rPr>
              <a:t>期货合约，</a:t>
            </a:r>
            <a:endParaRPr lang="en-US" altLang="zh-CN" sz="2000" dirty="0" smtClean="0">
              <a:latin typeface="华文中宋" panose="02010600040101010101" pitchFamily="2" charset="-122"/>
              <a:ea typeface="华文中宋" panose="02010600040101010101" pitchFamily="2" charset="-122"/>
            </a:endParaRPr>
          </a:p>
          <a:p>
            <a:pPr marL="228600" indent="-228600">
              <a:lnSpc>
                <a:spcPct val="150000"/>
              </a:lnSpc>
              <a:spcBef>
                <a:spcPts val="1000"/>
              </a:spcBef>
              <a:buClr>
                <a:srgbClr val="00CCFF"/>
              </a:buClr>
            </a:pPr>
            <a:r>
              <a:rPr lang="en-US" altLang="zh-CN" sz="2000" dirty="0">
                <a:latin typeface="华文中宋" panose="02010600040101010101" pitchFamily="2" charset="-122"/>
                <a:ea typeface="华文中宋" panose="02010600040101010101" pitchFamily="2" charset="-122"/>
              </a:rPr>
              <a:t> </a:t>
            </a:r>
            <a:r>
              <a:rPr lang="en-US" altLang="zh-CN" sz="2000" dirty="0" smtClean="0">
                <a:latin typeface="华文中宋" panose="02010600040101010101" pitchFamily="2" charset="-122"/>
                <a:ea typeface="华文中宋" panose="02010600040101010101" pitchFamily="2" charset="-122"/>
              </a:rPr>
              <a:t>        </a:t>
            </a:r>
            <a:r>
              <a:rPr lang="zh-CN" altLang="en-US" sz="2000" dirty="0" smtClean="0">
                <a:latin typeface="华文中宋" panose="02010600040101010101" pitchFamily="2" charset="-122"/>
                <a:ea typeface="华文中宋" panose="02010600040101010101" pitchFamily="2" charset="-122"/>
              </a:rPr>
              <a:t>卖出</a:t>
            </a:r>
            <a:r>
              <a:rPr lang="en-US" altLang="zh-CN" sz="2000" dirty="0" smtClean="0">
                <a:latin typeface="华文中宋" panose="02010600040101010101" pitchFamily="2" charset="-122"/>
                <a:ea typeface="华文中宋" panose="02010600040101010101" pitchFamily="2" charset="-122"/>
              </a:rPr>
              <a:t>m1709-c-2700</a:t>
            </a:r>
            <a:r>
              <a:rPr lang="zh-CN" altLang="en-US" sz="2000" dirty="0" smtClean="0">
                <a:latin typeface="华文中宋" panose="02010600040101010101" pitchFamily="2" charset="-122"/>
                <a:ea typeface="华文中宋" panose="02010600040101010101" pitchFamily="2" charset="-122"/>
              </a:rPr>
              <a:t>权利金收入</a:t>
            </a:r>
            <a:r>
              <a:rPr lang="en-US" altLang="zh-CN" sz="2000" dirty="0" smtClean="0">
                <a:latin typeface="华文中宋" panose="02010600040101010101" pitchFamily="2" charset="-122"/>
                <a:ea typeface="华文中宋" panose="02010600040101010101" pitchFamily="2" charset="-122"/>
              </a:rPr>
              <a:t>56.5</a:t>
            </a:r>
            <a:r>
              <a:rPr lang="zh-CN" altLang="en-US" sz="2000" dirty="0" smtClean="0">
                <a:latin typeface="华文中宋" panose="02010600040101010101" pitchFamily="2" charset="-122"/>
                <a:ea typeface="华文中宋" panose="02010600040101010101" pitchFamily="2" charset="-122"/>
              </a:rPr>
              <a:t>元</a:t>
            </a:r>
            <a:r>
              <a:rPr lang="en-US" altLang="zh-CN" sz="2000" dirty="0" smtClean="0">
                <a:latin typeface="华文中宋" panose="02010600040101010101" pitchFamily="2" charset="-122"/>
                <a:ea typeface="华文中宋" panose="02010600040101010101" pitchFamily="2" charset="-122"/>
              </a:rPr>
              <a:t>/</a:t>
            </a:r>
            <a:r>
              <a:rPr lang="zh-CN" altLang="en-US" sz="2000" dirty="0" smtClean="0">
                <a:latin typeface="华文中宋" panose="02010600040101010101" pitchFamily="2" charset="-122"/>
                <a:ea typeface="华文中宋" panose="02010600040101010101" pitchFamily="2" charset="-122"/>
              </a:rPr>
              <a:t>吨</a:t>
            </a:r>
            <a:endParaRPr lang="en-US" altLang="zh-CN" sz="2000" dirty="0" smtClean="0">
              <a:latin typeface="华文中宋" panose="02010600040101010101" pitchFamily="2" charset="-122"/>
              <a:ea typeface="华文中宋" panose="02010600040101010101" pitchFamily="2" charset="-122"/>
            </a:endParaRPr>
          </a:p>
          <a:p>
            <a:pPr marL="228600" indent="-228600">
              <a:lnSpc>
                <a:spcPct val="150000"/>
              </a:lnSpc>
              <a:spcBef>
                <a:spcPts val="1000"/>
              </a:spcBef>
              <a:buClr>
                <a:srgbClr val="00CCFF"/>
              </a:buClr>
            </a:pPr>
            <a:r>
              <a:rPr lang="en-US" altLang="zh-CN" sz="2000" dirty="0">
                <a:latin typeface="华文中宋" panose="02010600040101010101" pitchFamily="2" charset="-122"/>
                <a:ea typeface="华文中宋" panose="02010600040101010101" pitchFamily="2" charset="-122"/>
              </a:rPr>
              <a:t> </a:t>
            </a:r>
            <a:r>
              <a:rPr lang="en-US" altLang="zh-CN" sz="2000" dirty="0" smtClean="0">
                <a:latin typeface="华文中宋" panose="02010600040101010101" pitchFamily="2" charset="-122"/>
                <a:ea typeface="华文中宋" panose="02010600040101010101" pitchFamily="2" charset="-122"/>
              </a:rPr>
              <a:t>        </a:t>
            </a:r>
            <a:r>
              <a:rPr lang="zh-CN" altLang="en-US" sz="2000" dirty="0" smtClean="0">
                <a:latin typeface="华文中宋" panose="02010600040101010101" pitchFamily="2" charset="-122"/>
                <a:ea typeface="华文中宋" panose="02010600040101010101" pitchFamily="2" charset="-122"/>
              </a:rPr>
              <a:t>买入</a:t>
            </a:r>
            <a:r>
              <a:rPr lang="en-US" altLang="zh-CN" sz="2000" dirty="0" smtClean="0">
                <a:latin typeface="华文中宋" panose="02010600040101010101" pitchFamily="2" charset="-122"/>
                <a:ea typeface="华文中宋" panose="02010600040101010101" pitchFamily="2" charset="-122"/>
              </a:rPr>
              <a:t>m1709-p-2600</a:t>
            </a:r>
            <a:r>
              <a:rPr lang="zh-CN" altLang="en-US" sz="2000" dirty="0" smtClean="0">
                <a:latin typeface="华文中宋" panose="02010600040101010101" pitchFamily="2" charset="-122"/>
                <a:ea typeface="华文中宋" panose="02010600040101010101" pitchFamily="2" charset="-122"/>
              </a:rPr>
              <a:t>权利金支出</a:t>
            </a:r>
            <a:r>
              <a:rPr lang="en-US" altLang="zh-CN" sz="2000" dirty="0" smtClean="0">
                <a:latin typeface="华文中宋" panose="02010600040101010101" pitchFamily="2" charset="-122"/>
                <a:ea typeface="华文中宋" panose="02010600040101010101" pitchFamily="2" charset="-122"/>
              </a:rPr>
              <a:t>45.5</a:t>
            </a:r>
            <a:r>
              <a:rPr lang="zh-CN" altLang="en-US" sz="2000" dirty="0" smtClean="0">
                <a:latin typeface="华文中宋" panose="02010600040101010101" pitchFamily="2" charset="-122"/>
                <a:ea typeface="华文中宋" panose="02010600040101010101" pitchFamily="2" charset="-122"/>
              </a:rPr>
              <a:t>元</a:t>
            </a:r>
            <a:r>
              <a:rPr lang="en-US" altLang="zh-CN" sz="2000" dirty="0" smtClean="0">
                <a:latin typeface="华文中宋" panose="02010600040101010101" pitchFamily="2" charset="-122"/>
                <a:ea typeface="华文中宋" panose="02010600040101010101" pitchFamily="2" charset="-122"/>
              </a:rPr>
              <a:t>/</a:t>
            </a:r>
            <a:r>
              <a:rPr lang="zh-CN" altLang="en-US" sz="2000" dirty="0" smtClean="0">
                <a:latin typeface="华文中宋" panose="02010600040101010101" pitchFamily="2" charset="-122"/>
                <a:ea typeface="华文中宋" panose="02010600040101010101" pitchFamily="2" charset="-122"/>
              </a:rPr>
              <a:t>吨</a:t>
            </a:r>
            <a:endParaRPr lang="en-US" altLang="zh-CN" sz="2000" dirty="0" smtClean="0">
              <a:latin typeface="华文中宋" panose="02010600040101010101" pitchFamily="2" charset="-122"/>
              <a:ea typeface="华文中宋" panose="02010600040101010101" pitchFamily="2" charset="-122"/>
            </a:endParaRPr>
          </a:p>
          <a:p>
            <a:pPr marL="228600" indent="-228600">
              <a:lnSpc>
                <a:spcPct val="150000"/>
              </a:lnSpc>
              <a:spcBef>
                <a:spcPts val="1000"/>
              </a:spcBef>
              <a:buClr>
                <a:srgbClr val="00CCFF"/>
              </a:buClr>
            </a:pPr>
            <a:r>
              <a:rPr lang="zh-CN" altLang="en-US" sz="2000" dirty="0" smtClean="0">
                <a:latin typeface="华文中宋" panose="02010600040101010101" pitchFamily="2" charset="-122"/>
                <a:ea typeface="华文中宋" panose="02010600040101010101" pitchFamily="2" charset="-122"/>
              </a:rPr>
              <a:t>净权利金收入</a:t>
            </a:r>
            <a:r>
              <a:rPr lang="en-US" altLang="zh-CN" sz="2000" dirty="0" smtClean="0">
                <a:latin typeface="华文中宋" panose="02010600040101010101" pitchFamily="2" charset="-122"/>
                <a:ea typeface="华文中宋" panose="02010600040101010101" pitchFamily="2" charset="-122"/>
              </a:rPr>
              <a:t>11</a:t>
            </a:r>
            <a:r>
              <a:rPr lang="zh-CN" altLang="en-US" sz="2000" dirty="0" smtClean="0">
                <a:latin typeface="华文中宋" panose="02010600040101010101" pitchFamily="2" charset="-122"/>
                <a:ea typeface="华文中宋" panose="02010600040101010101" pitchFamily="2" charset="-122"/>
              </a:rPr>
              <a:t>元</a:t>
            </a:r>
            <a:r>
              <a:rPr lang="en-US" altLang="zh-CN" sz="2000" dirty="0" smtClean="0">
                <a:latin typeface="华文中宋" panose="02010600040101010101" pitchFamily="2" charset="-122"/>
                <a:ea typeface="华文中宋" panose="02010600040101010101" pitchFamily="2" charset="-122"/>
              </a:rPr>
              <a:t>/</a:t>
            </a:r>
            <a:r>
              <a:rPr lang="zh-CN" altLang="en-US" sz="2000" dirty="0" smtClean="0">
                <a:latin typeface="华文中宋" panose="02010600040101010101" pitchFamily="2" charset="-122"/>
                <a:ea typeface="华文中宋" panose="02010600040101010101" pitchFamily="2" charset="-122"/>
              </a:rPr>
              <a:t>吨</a:t>
            </a:r>
            <a:endParaRPr lang="en-US" altLang="zh-CN" sz="2000" dirty="0">
              <a:latin typeface="华文中宋" panose="02010600040101010101" pitchFamily="2" charset="-122"/>
              <a:ea typeface="华文中宋" panose="02010600040101010101" pitchFamily="2" charset="-122"/>
            </a:endParaRPr>
          </a:p>
          <a:p>
            <a:pPr marL="228600" indent="-228600">
              <a:lnSpc>
                <a:spcPct val="150000"/>
              </a:lnSpc>
              <a:spcBef>
                <a:spcPts val="1000"/>
              </a:spcBef>
              <a:buClr>
                <a:srgbClr val="00CCFF"/>
              </a:buClr>
            </a:pPr>
            <a:endParaRPr lang="zh-CN" altLang="en-US" sz="2400" dirty="0">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287020" y="1059815"/>
            <a:ext cx="8569325" cy="4771390"/>
          </a:xfrm>
          <a:prstGeom prst="rect">
            <a:avLst/>
          </a:prstGeom>
          <a:noFill/>
          <a:ln w="9525">
            <a:noFill/>
            <a:miter lim="800000"/>
          </a:ln>
        </p:spPr>
        <p:txBody>
          <a:bodyPr/>
          <a:lstStyle/>
          <a:p>
            <a:pPr marL="228600" indent="-228600">
              <a:lnSpc>
                <a:spcPct val="150000"/>
              </a:lnSpc>
              <a:spcBef>
                <a:spcPts val="1000"/>
              </a:spcBef>
              <a:buClr>
                <a:srgbClr val="00CCFF"/>
              </a:buClr>
            </a:pPr>
            <a:r>
              <a:rPr lang="zh-CN" altLang="en-US" sz="2000" dirty="0" smtClean="0">
                <a:latin typeface="华文中宋" panose="02010600040101010101" pitchFamily="2" charset="-122"/>
                <a:ea typeface="华文中宋" panose="02010600040101010101" pitchFamily="2" charset="-122"/>
              </a:rPr>
              <a:t>再例如：于</a:t>
            </a:r>
            <a:r>
              <a:rPr lang="en-US" altLang="zh-CN" sz="2000" dirty="0" smtClean="0">
                <a:latin typeface="华文中宋" panose="02010600040101010101" pitchFamily="2" charset="-122"/>
                <a:ea typeface="华文中宋" panose="02010600040101010101" pitchFamily="2" charset="-122"/>
              </a:rPr>
              <a:t>2650</a:t>
            </a:r>
            <a:r>
              <a:rPr lang="zh-CN" altLang="en-US" sz="2000" dirty="0" smtClean="0">
                <a:latin typeface="华文中宋" panose="02010600040101010101" pitchFamily="2" charset="-122"/>
                <a:ea typeface="华文中宋" panose="02010600040101010101" pitchFamily="2" charset="-122"/>
              </a:rPr>
              <a:t>元</a:t>
            </a:r>
            <a:r>
              <a:rPr lang="en-US" altLang="zh-CN" sz="2000" dirty="0" smtClean="0">
                <a:latin typeface="华文中宋" panose="02010600040101010101" pitchFamily="2" charset="-122"/>
                <a:ea typeface="华文中宋" panose="02010600040101010101" pitchFamily="2" charset="-122"/>
              </a:rPr>
              <a:t>/</a:t>
            </a:r>
            <a:r>
              <a:rPr lang="zh-CN" altLang="en-US" sz="2000" dirty="0" smtClean="0">
                <a:latin typeface="华文中宋" panose="02010600040101010101" pitchFamily="2" charset="-122"/>
                <a:ea typeface="华文中宋" panose="02010600040101010101" pitchFamily="2" charset="-122"/>
              </a:rPr>
              <a:t>吨买入豆粕</a:t>
            </a:r>
            <a:r>
              <a:rPr lang="en-US" altLang="zh-CN" sz="2000" dirty="0" smtClean="0">
                <a:latin typeface="华文中宋" panose="02010600040101010101" pitchFamily="2" charset="-122"/>
                <a:ea typeface="华文中宋" panose="02010600040101010101" pitchFamily="2" charset="-122"/>
              </a:rPr>
              <a:t>1709</a:t>
            </a:r>
            <a:r>
              <a:rPr lang="zh-CN" altLang="en-US" sz="2000" dirty="0" smtClean="0">
                <a:latin typeface="华文中宋" panose="02010600040101010101" pitchFamily="2" charset="-122"/>
                <a:ea typeface="华文中宋" panose="02010600040101010101" pitchFamily="2" charset="-122"/>
              </a:rPr>
              <a:t>期货合约，</a:t>
            </a:r>
            <a:endParaRPr lang="en-US" altLang="zh-CN" sz="2000" dirty="0" smtClean="0">
              <a:latin typeface="华文中宋" panose="02010600040101010101" pitchFamily="2" charset="-122"/>
              <a:ea typeface="华文中宋" panose="02010600040101010101" pitchFamily="2" charset="-122"/>
            </a:endParaRPr>
          </a:p>
          <a:p>
            <a:pPr marL="228600" indent="-228600">
              <a:lnSpc>
                <a:spcPct val="150000"/>
              </a:lnSpc>
              <a:spcBef>
                <a:spcPts val="1000"/>
              </a:spcBef>
              <a:buClr>
                <a:srgbClr val="00CCFF"/>
              </a:buClr>
            </a:pPr>
            <a:r>
              <a:rPr lang="en-US" altLang="zh-CN" sz="2000" dirty="0">
                <a:latin typeface="华文中宋" panose="02010600040101010101" pitchFamily="2" charset="-122"/>
                <a:ea typeface="华文中宋" panose="02010600040101010101" pitchFamily="2" charset="-122"/>
              </a:rPr>
              <a:t> </a:t>
            </a:r>
            <a:r>
              <a:rPr lang="en-US" altLang="zh-CN" sz="2000" dirty="0" smtClean="0">
                <a:latin typeface="华文中宋" panose="02010600040101010101" pitchFamily="2" charset="-122"/>
                <a:ea typeface="华文中宋" panose="02010600040101010101" pitchFamily="2" charset="-122"/>
              </a:rPr>
              <a:t>        </a:t>
            </a:r>
            <a:r>
              <a:rPr lang="zh-CN" altLang="en-US" sz="2000" dirty="0" smtClean="0">
                <a:latin typeface="华文中宋" panose="02010600040101010101" pitchFamily="2" charset="-122"/>
                <a:ea typeface="华文中宋" panose="02010600040101010101" pitchFamily="2" charset="-122"/>
              </a:rPr>
              <a:t>卖出</a:t>
            </a:r>
            <a:r>
              <a:rPr lang="en-US" altLang="zh-CN" sz="2000" dirty="0" smtClean="0">
                <a:latin typeface="华文中宋" panose="02010600040101010101" pitchFamily="2" charset="-122"/>
                <a:ea typeface="华文中宋" panose="02010600040101010101" pitchFamily="2" charset="-122"/>
              </a:rPr>
              <a:t>m1709-c-2750</a:t>
            </a:r>
            <a:r>
              <a:rPr lang="zh-CN" altLang="en-US" sz="2000" dirty="0" smtClean="0">
                <a:latin typeface="华文中宋" panose="02010600040101010101" pitchFamily="2" charset="-122"/>
                <a:ea typeface="华文中宋" panose="02010600040101010101" pitchFamily="2" charset="-122"/>
              </a:rPr>
              <a:t>权利金收入</a:t>
            </a:r>
            <a:r>
              <a:rPr lang="en-US" altLang="zh-CN" sz="2000" dirty="0" smtClean="0">
                <a:latin typeface="华文中宋" panose="02010600040101010101" pitchFamily="2" charset="-122"/>
                <a:ea typeface="华文中宋" panose="02010600040101010101" pitchFamily="2" charset="-122"/>
              </a:rPr>
              <a:t>40.5</a:t>
            </a:r>
            <a:r>
              <a:rPr lang="zh-CN" altLang="en-US" sz="2000" dirty="0" smtClean="0">
                <a:latin typeface="华文中宋" panose="02010600040101010101" pitchFamily="2" charset="-122"/>
                <a:ea typeface="华文中宋" panose="02010600040101010101" pitchFamily="2" charset="-122"/>
              </a:rPr>
              <a:t>元</a:t>
            </a:r>
            <a:r>
              <a:rPr lang="en-US" altLang="zh-CN" sz="2000" dirty="0" smtClean="0">
                <a:latin typeface="华文中宋" panose="02010600040101010101" pitchFamily="2" charset="-122"/>
                <a:ea typeface="华文中宋" panose="02010600040101010101" pitchFamily="2" charset="-122"/>
              </a:rPr>
              <a:t>/</a:t>
            </a:r>
            <a:r>
              <a:rPr lang="zh-CN" altLang="en-US" sz="2000" dirty="0" smtClean="0">
                <a:latin typeface="华文中宋" panose="02010600040101010101" pitchFamily="2" charset="-122"/>
                <a:ea typeface="华文中宋" panose="02010600040101010101" pitchFamily="2" charset="-122"/>
              </a:rPr>
              <a:t>吨</a:t>
            </a:r>
            <a:endParaRPr lang="en-US" altLang="zh-CN" sz="2000" dirty="0" smtClean="0">
              <a:latin typeface="华文中宋" panose="02010600040101010101" pitchFamily="2" charset="-122"/>
              <a:ea typeface="华文中宋" panose="02010600040101010101" pitchFamily="2" charset="-122"/>
            </a:endParaRPr>
          </a:p>
          <a:p>
            <a:pPr marL="228600" indent="-228600">
              <a:lnSpc>
                <a:spcPct val="150000"/>
              </a:lnSpc>
              <a:spcBef>
                <a:spcPts val="1000"/>
              </a:spcBef>
              <a:buClr>
                <a:srgbClr val="00CCFF"/>
              </a:buClr>
            </a:pPr>
            <a:r>
              <a:rPr lang="en-US" altLang="zh-CN" sz="2000" dirty="0">
                <a:latin typeface="华文中宋" panose="02010600040101010101" pitchFamily="2" charset="-122"/>
                <a:ea typeface="华文中宋" panose="02010600040101010101" pitchFamily="2" charset="-122"/>
              </a:rPr>
              <a:t> </a:t>
            </a:r>
            <a:r>
              <a:rPr lang="en-US" altLang="zh-CN" sz="2000" dirty="0" smtClean="0">
                <a:latin typeface="华文中宋" panose="02010600040101010101" pitchFamily="2" charset="-122"/>
                <a:ea typeface="华文中宋" panose="02010600040101010101" pitchFamily="2" charset="-122"/>
              </a:rPr>
              <a:t>        </a:t>
            </a:r>
            <a:r>
              <a:rPr lang="zh-CN" altLang="en-US" sz="2000" dirty="0" smtClean="0">
                <a:latin typeface="华文中宋" panose="02010600040101010101" pitchFamily="2" charset="-122"/>
                <a:ea typeface="华文中宋" panose="02010600040101010101" pitchFamily="2" charset="-122"/>
              </a:rPr>
              <a:t>买入</a:t>
            </a:r>
            <a:r>
              <a:rPr lang="en-US" altLang="zh-CN" sz="2000" dirty="0" smtClean="0">
                <a:latin typeface="华文中宋" panose="02010600040101010101" pitchFamily="2" charset="-122"/>
                <a:ea typeface="华文中宋" panose="02010600040101010101" pitchFamily="2" charset="-122"/>
              </a:rPr>
              <a:t>m1709-p-2550</a:t>
            </a:r>
            <a:r>
              <a:rPr lang="zh-CN" altLang="en-US" sz="2000" dirty="0" smtClean="0">
                <a:latin typeface="华文中宋" panose="02010600040101010101" pitchFamily="2" charset="-122"/>
                <a:ea typeface="华文中宋" panose="02010600040101010101" pitchFamily="2" charset="-122"/>
              </a:rPr>
              <a:t>权利金支出</a:t>
            </a:r>
            <a:r>
              <a:rPr lang="en-US" altLang="zh-CN" sz="2000" dirty="0" smtClean="0">
                <a:latin typeface="华文中宋" panose="02010600040101010101" pitchFamily="2" charset="-122"/>
                <a:ea typeface="华文中宋" panose="02010600040101010101" pitchFamily="2" charset="-122"/>
              </a:rPr>
              <a:t>28.5</a:t>
            </a:r>
            <a:r>
              <a:rPr lang="zh-CN" altLang="en-US" sz="2000" dirty="0" smtClean="0">
                <a:latin typeface="华文中宋" panose="02010600040101010101" pitchFamily="2" charset="-122"/>
                <a:ea typeface="华文中宋" panose="02010600040101010101" pitchFamily="2" charset="-122"/>
              </a:rPr>
              <a:t>元</a:t>
            </a:r>
            <a:r>
              <a:rPr lang="en-US" altLang="zh-CN" sz="2000" dirty="0" smtClean="0">
                <a:latin typeface="华文中宋" panose="02010600040101010101" pitchFamily="2" charset="-122"/>
                <a:ea typeface="华文中宋" panose="02010600040101010101" pitchFamily="2" charset="-122"/>
              </a:rPr>
              <a:t>/</a:t>
            </a:r>
            <a:r>
              <a:rPr lang="zh-CN" altLang="en-US" sz="2000" dirty="0" smtClean="0">
                <a:latin typeface="华文中宋" panose="02010600040101010101" pitchFamily="2" charset="-122"/>
                <a:ea typeface="华文中宋" panose="02010600040101010101" pitchFamily="2" charset="-122"/>
              </a:rPr>
              <a:t>吨</a:t>
            </a:r>
            <a:endParaRPr lang="en-US" altLang="zh-CN" sz="2000" dirty="0" smtClean="0">
              <a:latin typeface="华文中宋" panose="02010600040101010101" pitchFamily="2" charset="-122"/>
              <a:ea typeface="华文中宋" panose="02010600040101010101" pitchFamily="2" charset="-122"/>
            </a:endParaRPr>
          </a:p>
          <a:p>
            <a:pPr marL="228600" indent="-228600">
              <a:lnSpc>
                <a:spcPct val="150000"/>
              </a:lnSpc>
              <a:spcBef>
                <a:spcPts val="1000"/>
              </a:spcBef>
              <a:buClr>
                <a:srgbClr val="00CCFF"/>
              </a:buClr>
            </a:pPr>
            <a:r>
              <a:rPr lang="zh-CN" altLang="en-US" sz="2000" dirty="0" smtClean="0">
                <a:latin typeface="华文中宋" panose="02010600040101010101" pitchFamily="2" charset="-122"/>
                <a:ea typeface="华文中宋" panose="02010600040101010101" pitchFamily="2" charset="-122"/>
              </a:rPr>
              <a:t>净权利金收入</a:t>
            </a:r>
            <a:r>
              <a:rPr lang="en-US" altLang="zh-CN" sz="2000" dirty="0" smtClean="0">
                <a:latin typeface="华文中宋" panose="02010600040101010101" pitchFamily="2" charset="-122"/>
                <a:ea typeface="华文中宋" panose="02010600040101010101" pitchFamily="2" charset="-122"/>
              </a:rPr>
              <a:t>11.5</a:t>
            </a:r>
            <a:r>
              <a:rPr lang="zh-CN" altLang="en-US" sz="2000" dirty="0" smtClean="0">
                <a:latin typeface="华文中宋" panose="02010600040101010101" pitchFamily="2" charset="-122"/>
                <a:ea typeface="华文中宋" panose="02010600040101010101" pitchFamily="2" charset="-122"/>
              </a:rPr>
              <a:t>元</a:t>
            </a:r>
            <a:r>
              <a:rPr lang="en-US" altLang="zh-CN" sz="2000" dirty="0" smtClean="0">
                <a:latin typeface="华文中宋" panose="02010600040101010101" pitchFamily="2" charset="-122"/>
                <a:ea typeface="华文中宋" panose="02010600040101010101" pitchFamily="2" charset="-122"/>
              </a:rPr>
              <a:t>/</a:t>
            </a:r>
            <a:r>
              <a:rPr lang="zh-CN" altLang="en-US" sz="2000" dirty="0" smtClean="0">
                <a:latin typeface="华文中宋" panose="02010600040101010101" pitchFamily="2" charset="-122"/>
                <a:ea typeface="华文中宋" panose="02010600040101010101" pitchFamily="2" charset="-122"/>
              </a:rPr>
              <a:t>吨</a:t>
            </a:r>
          </a:p>
          <a:p>
            <a:pPr marL="228600" indent="-228600">
              <a:lnSpc>
                <a:spcPct val="150000"/>
              </a:lnSpc>
              <a:spcBef>
                <a:spcPts val="1000"/>
              </a:spcBef>
              <a:buClr>
                <a:srgbClr val="00CCFF"/>
              </a:buClr>
            </a:pPr>
            <a:r>
              <a:rPr lang="zh-CN" altLang="en-US" sz="2000" dirty="0" smtClean="0">
                <a:latin typeface="华文中宋" panose="02010600040101010101" pitchFamily="2" charset="-122"/>
                <a:ea typeface="华文中宋" panose="02010600040101010101" pitchFamily="2" charset="-122"/>
                <a:sym typeface="+mn-ea"/>
              </a:rPr>
              <a:t>再例如：于</a:t>
            </a:r>
            <a:r>
              <a:rPr lang="en-US" altLang="zh-CN" sz="2000" dirty="0" smtClean="0">
                <a:latin typeface="华文中宋" panose="02010600040101010101" pitchFamily="2" charset="-122"/>
                <a:ea typeface="华文中宋" panose="02010600040101010101" pitchFamily="2" charset="-122"/>
                <a:sym typeface="+mn-ea"/>
              </a:rPr>
              <a:t>2650</a:t>
            </a:r>
            <a:r>
              <a:rPr lang="zh-CN" altLang="en-US" sz="2000" dirty="0" smtClean="0">
                <a:latin typeface="华文中宋" panose="02010600040101010101" pitchFamily="2" charset="-122"/>
                <a:ea typeface="华文中宋" panose="02010600040101010101" pitchFamily="2" charset="-122"/>
                <a:sym typeface="+mn-ea"/>
              </a:rPr>
              <a:t>元</a:t>
            </a:r>
            <a:r>
              <a:rPr lang="en-US" altLang="zh-CN" sz="2000" dirty="0" smtClean="0">
                <a:latin typeface="华文中宋" panose="02010600040101010101" pitchFamily="2" charset="-122"/>
                <a:ea typeface="华文中宋" panose="02010600040101010101" pitchFamily="2" charset="-122"/>
                <a:sym typeface="+mn-ea"/>
              </a:rPr>
              <a:t>/</a:t>
            </a:r>
            <a:r>
              <a:rPr lang="zh-CN" altLang="en-US" sz="2000" dirty="0" smtClean="0">
                <a:latin typeface="华文中宋" panose="02010600040101010101" pitchFamily="2" charset="-122"/>
                <a:ea typeface="华文中宋" panose="02010600040101010101" pitchFamily="2" charset="-122"/>
                <a:sym typeface="+mn-ea"/>
              </a:rPr>
              <a:t>吨买入豆粕</a:t>
            </a:r>
            <a:r>
              <a:rPr lang="en-US" altLang="zh-CN" sz="2000" dirty="0" smtClean="0">
                <a:latin typeface="华文中宋" panose="02010600040101010101" pitchFamily="2" charset="-122"/>
                <a:ea typeface="华文中宋" panose="02010600040101010101" pitchFamily="2" charset="-122"/>
                <a:sym typeface="+mn-ea"/>
              </a:rPr>
              <a:t>1709</a:t>
            </a:r>
            <a:r>
              <a:rPr lang="zh-CN" altLang="en-US" sz="2000" dirty="0" smtClean="0">
                <a:latin typeface="华文中宋" panose="02010600040101010101" pitchFamily="2" charset="-122"/>
                <a:ea typeface="华文中宋" panose="02010600040101010101" pitchFamily="2" charset="-122"/>
                <a:sym typeface="+mn-ea"/>
              </a:rPr>
              <a:t>期货合约，</a:t>
            </a:r>
            <a:endParaRPr lang="en-US" altLang="zh-CN" sz="2000" dirty="0" smtClean="0">
              <a:latin typeface="华文中宋" panose="02010600040101010101" pitchFamily="2" charset="-122"/>
              <a:ea typeface="华文中宋" panose="02010600040101010101" pitchFamily="2" charset="-122"/>
            </a:endParaRPr>
          </a:p>
          <a:p>
            <a:pPr marL="228600" indent="-228600">
              <a:lnSpc>
                <a:spcPct val="150000"/>
              </a:lnSpc>
              <a:spcBef>
                <a:spcPts val="1000"/>
              </a:spcBef>
              <a:buClr>
                <a:srgbClr val="00CCFF"/>
              </a:buClr>
            </a:pPr>
            <a:r>
              <a:rPr lang="en-US" altLang="zh-CN" sz="2000" dirty="0">
                <a:latin typeface="华文中宋" panose="02010600040101010101" pitchFamily="2" charset="-122"/>
                <a:ea typeface="华文中宋" panose="02010600040101010101" pitchFamily="2" charset="-122"/>
                <a:sym typeface="+mn-ea"/>
              </a:rPr>
              <a:t> </a:t>
            </a:r>
            <a:r>
              <a:rPr lang="en-US" altLang="zh-CN" sz="2000" dirty="0" smtClean="0">
                <a:latin typeface="华文中宋" panose="02010600040101010101" pitchFamily="2" charset="-122"/>
                <a:ea typeface="华文中宋" panose="02010600040101010101" pitchFamily="2" charset="-122"/>
                <a:sym typeface="+mn-ea"/>
              </a:rPr>
              <a:t>        </a:t>
            </a:r>
            <a:r>
              <a:rPr lang="zh-CN" altLang="en-US" sz="2000" dirty="0" smtClean="0">
                <a:latin typeface="华文中宋" panose="02010600040101010101" pitchFamily="2" charset="-122"/>
                <a:ea typeface="华文中宋" panose="02010600040101010101" pitchFamily="2" charset="-122"/>
                <a:sym typeface="+mn-ea"/>
              </a:rPr>
              <a:t>卖出</a:t>
            </a:r>
            <a:r>
              <a:rPr lang="en-US" altLang="zh-CN" sz="2000" dirty="0" smtClean="0">
                <a:latin typeface="华文中宋" panose="02010600040101010101" pitchFamily="2" charset="-122"/>
                <a:ea typeface="华文中宋" panose="02010600040101010101" pitchFamily="2" charset="-122"/>
                <a:sym typeface="+mn-ea"/>
              </a:rPr>
              <a:t>m1709-c-2800</a:t>
            </a:r>
            <a:r>
              <a:rPr lang="zh-CN" altLang="en-US" sz="2000" dirty="0" smtClean="0">
                <a:latin typeface="华文中宋" panose="02010600040101010101" pitchFamily="2" charset="-122"/>
                <a:ea typeface="华文中宋" panose="02010600040101010101" pitchFamily="2" charset="-122"/>
                <a:sym typeface="+mn-ea"/>
              </a:rPr>
              <a:t>权利金收入</a:t>
            </a:r>
            <a:r>
              <a:rPr lang="en-US" altLang="zh-CN" sz="2000" dirty="0" smtClean="0">
                <a:latin typeface="华文中宋" panose="02010600040101010101" pitchFamily="2" charset="-122"/>
                <a:ea typeface="华文中宋" panose="02010600040101010101" pitchFamily="2" charset="-122"/>
                <a:sym typeface="+mn-ea"/>
              </a:rPr>
              <a:t>30</a:t>
            </a:r>
            <a:r>
              <a:rPr lang="zh-CN" altLang="en-US" sz="2000" dirty="0" smtClean="0">
                <a:latin typeface="华文中宋" panose="02010600040101010101" pitchFamily="2" charset="-122"/>
                <a:ea typeface="华文中宋" panose="02010600040101010101" pitchFamily="2" charset="-122"/>
                <a:sym typeface="+mn-ea"/>
              </a:rPr>
              <a:t>元</a:t>
            </a:r>
            <a:r>
              <a:rPr lang="en-US" altLang="zh-CN" sz="2000" dirty="0" smtClean="0">
                <a:latin typeface="华文中宋" panose="02010600040101010101" pitchFamily="2" charset="-122"/>
                <a:ea typeface="华文中宋" panose="02010600040101010101" pitchFamily="2" charset="-122"/>
                <a:sym typeface="+mn-ea"/>
              </a:rPr>
              <a:t>/</a:t>
            </a:r>
            <a:r>
              <a:rPr lang="zh-CN" altLang="en-US" sz="2000" dirty="0" smtClean="0">
                <a:latin typeface="华文中宋" panose="02010600040101010101" pitchFamily="2" charset="-122"/>
                <a:ea typeface="华文中宋" panose="02010600040101010101" pitchFamily="2" charset="-122"/>
                <a:sym typeface="+mn-ea"/>
              </a:rPr>
              <a:t>吨</a:t>
            </a:r>
            <a:endParaRPr lang="en-US" altLang="zh-CN" sz="2000" dirty="0" smtClean="0">
              <a:latin typeface="华文中宋" panose="02010600040101010101" pitchFamily="2" charset="-122"/>
              <a:ea typeface="华文中宋" panose="02010600040101010101" pitchFamily="2" charset="-122"/>
            </a:endParaRPr>
          </a:p>
          <a:p>
            <a:pPr marL="228600" indent="-228600">
              <a:lnSpc>
                <a:spcPct val="150000"/>
              </a:lnSpc>
              <a:spcBef>
                <a:spcPts val="1000"/>
              </a:spcBef>
              <a:buClr>
                <a:srgbClr val="00CCFF"/>
              </a:buClr>
            </a:pPr>
            <a:r>
              <a:rPr lang="en-US" altLang="zh-CN" sz="2000" dirty="0">
                <a:latin typeface="华文中宋" panose="02010600040101010101" pitchFamily="2" charset="-122"/>
                <a:ea typeface="华文中宋" panose="02010600040101010101" pitchFamily="2" charset="-122"/>
                <a:sym typeface="+mn-ea"/>
              </a:rPr>
              <a:t> </a:t>
            </a:r>
            <a:r>
              <a:rPr lang="en-US" altLang="zh-CN" sz="2000" dirty="0" smtClean="0">
                <a:latin typeface="华文中宋" panose="02010600040101010101" pitchFamily="2" charset="-122"/>
                <a:ea typeface="华文中宋" panose="02010600040101010101" pitchFamily="2" charset="-122"/>
                <a:sym typeface="+mn-ea"/>
              </a:rPr>
              <a:t>        </a:t>
            </a:r>
            <a:r>
              <a:rPr lang="zh-CN" altLang="en-US" sz="2000" dirty="0" smtClean="0">
                <a:latin typeface="华文中宋" panose="02010600040101010101" pitchFamily="2" charset="-122"/>
                <a:ea typeface="华文中宋" panose="02010600040101010101" pitchFamily="2" charset="-122"/>
                <a:sym typeface="+mn-ea"/>
              </a:rPr>
              <a:t>买入</a:t>
            </a:r>
            <a:r>
              <a:rPr lang="en-US" altLang="zh-CN" sz="2000" dirty="0" smtClean="0">
                <a:latin typeface="华文中宋" panose="02010600040101010101" pitchFamily="2" charset="-122"/>
                <a:ea typeface="华文中宋" panose="02010600040101010101" pitchFamily="2" charset="-122"/>
                <a:sym typeface="+mn-ea"/>
              </a:rPr>
              <a:t>m1709-p-2500</a:t>
            </a:r>
            <a:r>
              <a:rPr lang="zh-CN" altLang="en-US" sz="2000" dirty="0" smtClean="0">
                <a:latin typeface="华文中宋" panose="02010600040101010101" pitchFamily="2" charset="-122"/>
                <a:ea typeface="华文中宋" panose="02010600040101010101" pitchFamily="2" charset="-122"/>
                <a:sym typeface="+mn-ea"/>
              </a:rPr>
              <a:t>权利金支出</a:t>
            </a:r>
            <a:r>
              <a:rPr lang="en-US" altLang="zh-CN" sz="2000" dirty="0" smtClean="0">
                <a:latin typeface="华文中宋" panose="02010600040101010101" pitchFamily="2" charset="-122"/>
                <a:ea typeface="华文中宋" panose="02010600040101010101" pitchFamily="2" charset="-122"/>
                <a:sym typeface="+mn-ea"/>
              </a:rPr>
              <a:t>17</a:t>
            </a:r>
            <a:r>
              <a:rPr lang="zh-CN" altLang="en-US" sz="2000" dirty="0" smtClean="0">
                <a:latin typeface="华文中宋" panose="02010600040101010101" pitchFamily="2" charset="-122"/>
                <a:ea typeface="华文中宋" panose="02010600040101010101" pitchFamily="2" charset="-122"/>
                <a:sym typeface="+mn-ea"/>
              </a:rPr>
              <a:t>元</a:t>
            </a:r>
            <a:r>
              <a:rPr lang="en-US" altLang="zh-CN" sz="2000" dirty="0" smtClean="0">
                <a:latin typeface="华文中宋" panose="02010600040101010101" pitchFamily="2" charset="-122"/>
                <a:ea typeface="华文中宋" panose="02010600040101010101" pitchFamily="2" charset="-122"/>
                <a:sym typeface="+mn-ea"/>
              </a:rPr>
              <a:t>/</a:t>
            </a:r>
            <a:r>
              <a:rPr lang="zh-CN" altLang="en-US" sz="2000" dirty="0" smtClean="0">
                <a:latin typeface="华文中宋" panose="02010600040101010101" pitchFamily="2" charset="-122"/>
                <a:ea typeface="华文中宋" panose="02010600040101010101" pitchFamily="2" charset="-122"/>
                <a:sym typeface="+mn-ea"/>
              </a:rPr>
              <a:t>吨</a:t>
            </a:r>
            <a:endParaRPr lang="en-US" altLang="zh-CN" sz="2000" dirty="0" smtClean="0">
              <a:latin typeface="华文中宋" panose="02010600040101010101" pitchFamily="2" charset="-122"/>
              <a:ea typeface="华文中宋" panose="02010600040101010101" pitchFamily="2" charset="-122"/>
            </a:endParaRPr>
          </a:p>
          <a:p>
            <a:pPr marL="228600" indent="-228600">
              <a:lnSpc>
                <a:spcPct val="150000"/>
              </a:lnSpc>
              <a:spcBef>
                <a:spcPts val="1000"/>
              </a:spcBef>
              <a:buClr>
                <a:srgbClr val="00CCFF"/>
              </a:buClr>
            </a:pPr>
            <a:r>
              <a:rPr lang="zh-CN" altLang="en-US" sz="2000" dirty="0" smtClean="0">
                <a:latin typeface="华文中宋" panose="02010600040101010101" pitchFamily="2" charset="-122"/>
                <a:ea typeface="华文中宋" panose="02010600040101010101" pitchFamily="2" charset="-122"/>
                <a:sym typeface="+mn-ea"/>
              </a:rPr>
              <a:t>净权利金收入</a:t>
            </a:r>
            <a:r>
              <a:rPr lang="en-US" altLang="zh-CN" sz="2000" dirty="0" smtClean="0">
                <a:latin typeface="华文中宋" panose="02010600040101010101" pitchFamily="2" charset="-122"/>
                <a:ea typeface="华文中宋" panose="02010600040101010101" pitchFamily="2" charset="-122"/>
                <a:sym typeface="+mn-ea"/>
              </a:rPr>
              <a:t>13</a:t>
            </a:r>
            <a:r>
              <a:rPr lang="zh-CN" altLang="en-US" sz="2000" dirty="0" smtClean="0">
                <a:latin typeface="华文中宋" panose="02010600040101010101" pitchFamily="2" charset="-122"/>
                <a:ea typeface="华文中宋" panose="02010600040101010101" pitchFamily="2" charset="-122"/>
                <a:sym typeface="+mn-ea"/>
              </a:rPr>
              <a:t>元</a:t>
            </a:r>
            <a:r>
              <a:rPr lang="en-US" altLang="zh-CN" sz="2000" dirty="0" smtClean="0">
                <a:latin typeface="华文中宋" panose="02010600040101010101" pitchFamily="2" charset="-122"/>
                <a:ea typeface="华文中宋" panose="02010600040101010101" pitchFamily="2" charset="-122"/>
                <a:sym typeface="+mn-ea"/>
              </a:rPr>
              <a:t>/</a:t>
            </a:r>
            <a:r>
              <a:rPr lang="zh-CN" altLang="en-US" sz="2000" dirty="0" smtClean="0">
                <a:latin typeface="华文中宋" panose="02010600040101010101" pitchFamily="2" charset="-122"/>
                <a:ea typeface="华文中宋" panose="02010600040101010101" pitchFamily="2" charset="-122"/>
                <a:sym typeface="+mn-ea"/>
              </a:rPr>
              <a:t>吨</a:t>
            </a:r>
            <a:endParaRPr lang="en-US" altLang="zh-CN" sz="2000" dirty="0">
              <a:latin typeface="华文中宋" panose="02010600040101010101" pitchFamily="2" charset="-122"/>
              <a:ea typeface="华文中宋" panose="02010600040101010101" pitchFamily="2" charset="-122"/>
            </a:endParaRPr>
          </a:p>
          <a:p>
            <a:pPr marL="228600" indent="-228600">
              <a:lnSpc>
                <a:spcPct val="150000"/>
              </a:lnSpc>
              <a:spcBef>
                <a:spcPts val="1000"/>
              </a:spcBef>
              <a:buClr>
                <a:srgbClr val="00CCFF"/>
              </a:buClr>
            </a:pPr>
            <a:endParaRPr lang="en-US" altLang="zh-CN" sz="2000" dirty="0">
              <a:latin typeface="华文中宋" panose="02010600040101010101" pitchFamily="2" charset="-122"/>
              <a:ea typeface="华文中宋" panose="02010600040101010101" pitchFamily="2" charset="-122"/>
            </a:endParaRPr>
          </a:p>
          <a:p>
            <a:pPr marL="228600" indent="-228600">
              <a:lnSpc>
                <a:spcPct val="150000"/>
              </a:lnSpc>
              <a:spcBef>
                <a:spcPts val="1000"/>
              </a:spcBef>
              <a:buClr>
                <a:srgbClr val="00CCFF"/>
              </a:buClr>
            </a:pPr>
            <a:endParaRPr lang="zh-CN" altLang="en-US" sz="2400" dirty="0">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WordArt 2"/>
          <p:cNvSpPr>
            <a:spLocks noChangeArrowheads="1" noChangeShapeType="1" noTextEdit="1"/>
          </p:cNvSpPr>
          <p:nvPr/>
        </p:nvSpPr>
        <p:spPr bwMode="auto">
          <a:xfrm>
            <a:off x="1331913" y="2420938"/>
            <a:ext cx="6696075" cy="1368425"/>
          </a:xfrm>
          <a:prstGeom prst="rect">
            <a:avLst/>
          </a:prstGeom>
        </p:spPr>
        <p:txBody>
          <a:bodyPr wrap="none" fromWordArt="1">
            <a:prstTxWarp prst="textDeflate">
              <a:avLst>
                <a:gd name="adj" fmla="val 0"/>
              </a:avLst>
            </a:prstTxWarp>
          </a:bodyPr>
          <a:lstStyle/>
          <a:p>
            <a:pPr algn="ctr"/>
            <a:r>
              <a:rPr lang="zh-CN" altLang="en-US" sz="3600" b="1" kern="10">
                <a:ln w="19050">
                  <a:solidFill>
                    <a:schemeClr val="bg1"/>
                  </a:solidFill>
                  <a:round/>
                </a:ln>
                <a:gradFill rotWithShape="1">
                  <a:gsLst>
                    <a:gs pos="0">
                      <a:schemeClr val="tx1"/>
                    </a:gs>
                    <a:gs pos="100000">
                      <a:schemeClr val="hlink"/>
                    </a:gs>
                  </a:gsLst>
                  <a:lin ang="0" scaled="1"/>
                </a:gradFill>
                <a:effectLst>
                  <a:outerShdw dist="63500" dir="2212194" algn="ctr" rotWithShape="0">
                    <a:srgbClr val="868686">
                      <a:alpha val="50000"/>
                    </a:srgbClr>
                  </a:outerShdw>
                </a:effectLst>
                <a:latin typeface="宋体" panose="02010600030101010101" pitchFamily="2" charset="-122"/>
                <a:ea typeface="宋体" panose="02010600030101010101" pitchFamily="2" charset="-122"/>
              </a:rPr>
              <a:t>谢谢大家</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p:cTn id="7" dur="500" fill="hold"/>
                                        <p:tgtEl>
                                          <p:spTgt spid="26626"/>
                                        </p:tgtEl>
                                        <p:attrNameLst>
                                          <p:attrName>ppt_w</p:attrName>
                                        </p:attrNameLst>
                                      </p:cBhvr>
                                      <p:tavLst>
                                        <p:tav tm="0">
                                          <p:val>
                                            <p:fltVal val="0"/>
                                          </p:val>
                                        </p:tav>
                                        <p:tav tm="100000">
                                          <p:val>
                                            <p:strVal val="#ppt_w"/>
                                          </p:val>
                                        </p:tav>
                                      </p:tavLst>
                                    </p:anim>
                                    <p:anim calcmode="lin" valueType="num">
                                      <p:cBhvr>
                                        <p:cTn id="8" dur="500" fill="hold"/>
                                        <p:tgtEl>
                                          <p:spTgt spid="26626"/>
                                        </p:tgtEl>
                                        <p:attrNameLst>
                                          <p:attrName>ppt_h</p:attrName>
                                        </p:attrNameLst>
                                      </p:cBhvr>
                                      <p:tavLst>
                                        <p:tav tm="0">
                                          <p:val>
                                            <p:fltVal val="0"/>
                                          </p:val>
                                        </p:tav>
                                        <p:tav tm="100000">
                                          <p:val>
                                            <p:strVal val="#ppt_h"/>
                                          </p:val>
                                        </p:tav>
                                      </p:tavLst>
                                    </p:anim>
                                    <p:animEffect transition="in" filter="fade">
                                      <p:cBhvr>
                                        <p:cTn id="9" dur="5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nimBg="1"/>
    </p:bldLst>
  </p:timing>
</p:sld>
</file>

<file path=ppt/theme/theme1.xml><?xml version="1.0" encoding="utf-8"?>
<a:theme xmlns:a="http://schemas.openxmlformats.org/drawingml/2006/main" name="Office 主题">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Arial"/>
        <a:ea typeface="楷体_GB2312"/>
        <a:cs typeface=""/>
      </a:majorFont>
      <a:minorFont>
        <a:latin typeface="Arial"/>
        <a:ea typeface="楷体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lumMod val="75000"/>
          </a:schemeClr>
        </a:solidFill>
        <a:ln w="9525" cap="flat" cmpd="sng" algn="ctr">
          <a:solidFill>
            <a:schemeClr val="bg1"/>
          </a:solidFill>
          <a:prstDash val="solid"/>
          <a:round/>
          <a:headEnd type="none" w="med" len="med"/>
          <a:tailEnd type="none" w="med" len="med"/>
        </a:ln>
      </a:spPr>
      <a:bodyPr vert="horz" wrap="square" lIns="91440" tIns="45720" rIns="91440" bIns="45720" numCol="1" rtlCol="0" anchor="ctr" anchorCtr="0" compatLnSpc="1"/>
      <a:lstStyle>
        <a:defPPr marL="0" marR="0" indent="0" algn="ctr" defTabSz="914400" rtl="0" eaLnBrk="0" fontAlgn="base" latinLnBrk="0" hangingPunct="0">
          <a:lnSpc>
            <a:spcPct val="100000"/>
          </a:lnSpc>
          <a:spcBef>
            <a:spcPct val="0"/>
          </a:spcBef>
          <a:spcAft>
            <a:spcPct val="0"/>
          </a:spcAft>
          <a:buClrTx/>
          <a:buSzTx/>
          <a:buFontTx/>
          <a:buNone/>
          <a:defRPr kumimoji="0" sz="1800" b="0" i="0" u="none" strike="noStrike" cap="none" normalizeH="0" dirty="0" smtClean="0">
            <a:ln>
              <a:noFill/>
            </a:ln>
            <a:solidFill>
              <a:schemeClr val="bg1"/>
            </a:solidFill>
            <a:effectLst/>
            <a:latin typeface="Arial" panose="020B0604020202020204" pitchFamily="34" charset="0"/>
            <a:ea typeface="楷体_GB2312" panose="0201060903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txDef>
      <a:spPr>
        <a:noFill/>
      </a:spPr>
      <a:bodyPr wrap="square" rtlCol="0">
        <a:spAutoFit/>
      </a:bodyPr>
      <a:lstStyle>
        <a:defPPr>
          <a:defRPr dirty="0">
            <a:latin typeface="Arial" panose="020B0604020202020204" pitchFamily="34" charset="0"/>
            <a:ea typeface="楷体_GB2312" panose="02010609030101010101" pitchFamily="49" charset="-122"/>
          </a:defRPr>
        </a:defPPr>
      </a:lstStyle>
    </a:tx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主题">
  <a:themeElements>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_Office 主题">
      <a:majorFont>
        <a:latin typeface="Arial"/>
        <a:ea typeface="楷体_GB2312"/>
        <a:cs typeface=""/>
      </a:majorFont>
      <a:minorFont>
        <a:latin typeface="Arial"/>
        <a:ea typeface="楷体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TotalTime>
  <Words>1523</Words>
  <Application>WPS 演示</Application>
  <PresentationFormat>全屏显示(4:3)</PresentationFormat>
  <Paragraphs>105</Paragraphs>
  <Slides>29</Slides>
  <Notes>0</Notes>
  <HiddenSlides>0</HiddenSlides>
  <MMClips>0</MMClips>
  <ScaleCrop>false</ScaleCrop>
  <HeadingPairs>
    <vt:vector size="4" baseType="variant">
      <vt:variant>
        <vt:lpstr>主题</vt:lpstr>
      </vt:variant>
      <vt:variant>
        <vt:i4>2</vt:i4>
      </vt:variant>
      <vt:variant>
        <vt:lpstr>幻灯片标题</vt:lpstr>
      </vt:variant>
      <vt:variant>
        <vt:i4>29</vt:i4>
      </vt:variant>
    </vt:vector>
  </HeadingPairs>
  <TitlesOfParts>
    <vt:vector size="31" baseType="lpstr">
      <vt:lpstr>Office 主题</vt:lpstr>
      <vt:lpstr>1_Office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pc</dc:creator>
  <cp:lastModifiedBy>cc</cp:lastModifiedBy>
  <cp:revision>579</cp:revision>
  <cp:lastPrinted>2014-11-02T10:27:00Z</cp:lastPrinted>
  <dcterms:created xsi:type="dcterms:W3CDTF">2013-07-07T01:37:00Z</dcterms:created>
  <dcterms:modified xsi:type="dcterms:W3CDTF">2000-12-31T16:52:35Z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